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8" r:id="rId2"/>
    <p:sldId id="295" r:id="rId3"/>
    <p:sldId id="279" r:id="rId4"/>
    <p:sldId id="264" r:id="rId5"/>
    <p:sldId id="305" r:id="rId6"/>
    <p:sldId id="266" r:id="rId7"/>
    <p:sldId id="306" r:id="rId8"/>
    <p:sldId id="307" r:id="rId9"/>
    <p:sldId id="308" r:id="rId10"/>
    <p:sldId id="309" r:id="rId11"/>
    <p:sldId id="311" r:id="rId12"/>
    <p:sldId id="312" r:id="rId13"/>
    <p:sldId id="303" r:id="rId14"/>
    <p:sldId id="298" r:id="rId15"/>
    <p:sldId id="299" r:id="rId16"/>
    <p:sldId id="300" r:id="rId17"/>
    <p:sldId id="301" r:id="rId18"/>
    <p:sldId id="297" r:id="rId19"/>
    <p:sldId id="261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A4A7"/>
    <a:srgbClr val="6EB0C8"/>
    <a:srgbClr val="0000FF"/>
    <a:srgbClr val="D52B2B"/>
    <a:srgbClr val="F0AEAE"/>
    <a:srgbClr val="003399"/>
    <a:srgbClr val="FFFF00"/>
    <a:srgbClr val="CC0000"/>
    <a:srgbClr val="000099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8" autoAdjust="0"/>
    <p:restoredTop sz="98876" autoAdjust="0"/>
  </p:normalViewPr>
  <p:slideViewPr>
    <p:cSldViewPr>
      <p:cViewPr varScale="1">
        <p:scale>
          <a:sx n="72" d="100"/>
          <a:sy n="72" d="100"/>
        </p:scale>
        <p:origin x="-13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8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4DDC9AB-BB95-4B52-991B-74D5EE9F34D6}" type="datetimeFigureOut">
              <a:rPr lang="vi-VN"/>
              <a:pPr>
                <a:defRPr/>
              </a:pPr>
              <a:t>28/11/2023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B5F3631-DE63-444D-B9B4-353C93AFF54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1241E71-CB2A-4C38-AF7E-0E4DB90BC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12726E-F928-459D-AE99-DB662C4C145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endParaRPr lang="vi-V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F72684-6092-4B39-A4F8-D177088F9DB6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endParaRPr lang="vi-V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vi-VN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99005B-D6D9-447C-B976-36D64794704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2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endParaRPr lang="vi-V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vi-VN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36150D-4670-473C-8DE9-6E6BEEDAC6B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765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endParaRPr lang="vi-V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241E71-CB2A-4C38-AF7E-0E4DB90BCBC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vi-VN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6AB61A-33F0-4428-87F9-530AEA8261F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time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9DFC8-7A27-4564-A586-412BBACDF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time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FC10B-DDFB-4892-BEE8-09E21D05B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time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BF5DE-901A-4366-946F-97A98C5280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time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7A526-3B6F-493F-BBDA-1FB663BE9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time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4A606-0679-482C-8CEA-C2CB9A8D6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time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46ED1-5EDD-48E8-A769-A55AF0EC9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time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5289C-E520-43DC-A336-AE194E17E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time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83FFD-FC3D-4758-AEC0-BCC4A655F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time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B0FF7-FB00-4FA8-A1D0-3E255EBC5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time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C37E6-9DCC-4075-917D-B381BB073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time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ED8C7-E7EA-4351-B6EE-18570BA06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time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C2FB7-A844-4BDF-96A5-AD0FBC369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vi-VN"/>
              <a:t>time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BB54A5A-81F4-4951-B38B-52063C49C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oleObject" Target="../embeddings/oleObject22.bin"/><Relationship Id="rId3" Type="http://schemas.openxmlformats.org/officeDocument/2006/relationships/audio" Target="file:///E:\TUAN%20HAI\nam%20hoc%202017%20-2018\giao%20an%20xac%20suat\HAI\am%20thanh\MarioGameOverNhacChuong-VA-4731955.mp3" TargetMode="External"/><Relationship Id="rId7" Type="http://schemas.openxmlformats.org/officeDocument/2006/relationships/audio" Target="../media/audio2.wav"/><Relationship Id="rId12" Type="http://schemas.openxmlformats.org/officeDocument/2006/relationships/oleObject" Target="../embeddings/oleObject21.bin"/><Relationship Id="rId2" Type="http://schemas.openxmlformats.org/officeDocument/2006/relationships/audio" Target="file:///C:\Users\BuiXuan\AppData\Local\Microsoft\Windows\INetCache\Content.MSO\DAC612FB.WAV" TargetMode="External"/><Relationship Id="rId1" Type="http://schemas.openxmlformats.org/officeDocument/2006/relationships/vmlDrawing" Target="../drawings/vmlDrawing9.vml"/><Relationship Id="rId6" Type="http://schemas.openxmlformats.org/officeDocument/2006/relationships/audio" Target="../media/audio1.wav"/><Relationship Id="rId11" Type="http://schemas.openxmlformats.org/officeDocument/2006/relationships/image" Target="../media/image26.png"/><Relationship Id="rId5" Type="http://schemas.openxmlformats.org/officeDocument/2006/relationships/notesSlide" Target="../notesSlides/notesSlide6.xml"/><Relationship Id="rId10" Type="http://schemas.openxmlformats.org/officeDocument/2006/relationships/image" Target="../media/image25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4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audio" Target="file:///E:\TUAN%20HAI\nam%20hoc%202017%20-2018\giao%20an%20xac%20suat\HAI\am%20thanh\MarioGameOverNhacChuong-VA-4731955.mp3" TargetMode="External"/><Relationship Id="rId7" Type="http://schemas.openxmlformats.org/officeDocument/2006/relationships/image" Target="../media/image23.jpeg"/><Relationship Id="rId2" Type="http://schemas.openxmlformats.org/officeDocument/2006/relationships/audio" Target="file:///C:\Users\BuiXuan\AppData\Local\Microsoft\Windows\INetCache\Content.MSO\2FB23D14.WAV" TargetMode="External"/><Relationship Id="rId1" Type="http://schemas.openxmlformats.org/officeDocument/2006/relationships/vmlDrawing" Target="../drawings/vmlDrawing10.vml"/><Relationship Id="rId6" Type="http://schemas.openxmlformats.org/officeDocument/2006/relationships/audio" Target="../media/audio2.wav"/><Relationship Id="rId11" Type="http://schemas.openxmlformats.org/officeDocument/2006/relationships/oleObject" Target="../embeddings/oleObject23.bin"/><Relationship Id="rId5" Type="http://schemas.openxmlformats.org/officeDocument/2006/relationships/audio" Target="../media/audio1.wav"/><Relationship Id="rId10" Type="http://schemas.openxmlformats.org/officeDocument/2006/relationships/image" Target="../media/image26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13" Type="http://schemas.openxmlformats.org/officeDocument/2006/relationships/oleObject" Target="../embeddings/oleObject26.bin"/><Relationship Id="rId3" Type="http://schemas.openxmlformats.org/officeDocument/2006/relationships/audio" Target="file:///E:\TUAN%20HAI\nam%20hoc%202017%20-2018\giao%20an%20xac%20suat\HAI\am%20thanh\MarioGameOverNhacChuong-VA-4731955.mp3" TargetMode="External"/><Relationship Id="rId7" Type="http://schemas.openxmlformats.org/officeDocument/2006/relationships/image" Target="../media/image23.jpeg"/><Relationship Id="rId12" Type="http://schemas.openxmlformats.org/officeDocument/2006/relationships/oleObject" Target="../embeddings/oleObject25.bin"/><Relationship Id="rId2" Type="http://schemas.openxmlformats.org/officeDocument/2006/relationships/audio" Target="file:///C:\Users\BuiXuan\AppData\Local\Microsoft\Windows\INetCache\Content.MSO\2FB23D14.WAV" TargetMode="External"/><Relationship Id="rId1" Type="http://schemas.openxmlformats.org/officeDocument/2006/relationships/vmlDrawing" Target="../drawings/vmlDrawing11.vml"/><Relationship Id="rId6" Type="http://schemas.openxmlformats.org/officeDocument/2006/relationships/audio" Target="../media/audio2.wav"/><Relationship Id="rId11" Type="http://schemas.openxmlformats.org/officeDocument/2006/relationships/oleObject" Target="../embeddings/oleObject24.bin"/><Relationship Id="rId5" Type="http://schemas.openxmlformats.org/officeDocument/2006/relationships/audio" Target="../media/audio1.wav"/><Relationship Id="rId10" Type="http://schemas.openxmlformats.org/officeDocument/2006/relationships/image" Target="../media/image26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5.png"/><Relationship Id="rId14" Type="http://schemas.openxmlformats.org/officeDocument/2006/relationships/oleObject" Target="../embeddings/oleObject27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13" Type="http://schemas.openxmlformats.org/officeDocument/2006/relationships/oleObject" Target="../embeddings/oleObject30.bin"/><Relationship Id="rId3" Type="http://schemas.openxmlformats.org/officeDocument/2006/relationships/audio" Target="file:///E:\TUAN%20HAI\nam%20hoc%202017%20-2018\giao%20an%20xac%20suat\HAI\am%20thanh\MarioGameOverNhacChuong-VA-4731955.mp3" TargetMode="External"/><Relationship Id="rId7" Type="http://schemas.openxmlformats.org/officeDocument/2006/relationships/image" Target="../media/image23.jpeg"/><Relationship Id="rId12" Type="http://schemas.openxmlformats.org/officeDocument/2006/relationships/oleObject" Target="../embeddings/oleObject29.bin"/><Relationship Id="rId2" Type="http://schemas.openxmlformats.org/officeDocument/2006/relationships/audio" Target="file:///C:\Users\BuiXuan\AppData\Local\Microsoft\Windows\INetCache\Content.MSO\2FB23D14.WAV" TargetMode="External"/><Relationship Id="rId1" Type="http://schemas.openxmlformats.org/officeDocument/2006/relationships/vmlDrawing" Target="../drawings/vmlDrawing12.vml"/><Relationship Id="rId6" Type="http://schemas.openxmlformats.org/officeDocument/2006/relationships/audio" Target="../media/audio2.wav"/><Relationship Id="rId11" Type="http://schemas.openxmlformats.org/officeDocument/2006/relationships/oleObject" Target="../embeddings/oleObject28.bin"/><Relationship Id="rId5" Type="http://schemas.openxmlformats.org/officeDocument/2006/relationships/audio" Target="../media/audio1.wav"/><Relationship Id="rId10" Type="http://schemas.openxmlformats.org/officeDocument/2006/relationships/image" Target="../media/image26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5.png"/><Relationship Id="rId14" Type="http://schemas.openxmlformats.org/officeDocument/2006/relationships/oleObject" Target="../embeddings/oleObject31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phong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678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HỢP. CÁC PHÉP TOÁN TẬP HỢP</a:t>
            </a:r>
            <a:endParaRPr lang="vi-VN" sz="3200" b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229600" cy="43434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II.Tập con và tập hợp bằng nhau</a:t>
            </a:r>
          </a:p>
          <a:p>
            <a:pPr marL="609600" indent="-609600" eaLnBrk="1" hangingPunct="1"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1. Tập con</a:t>
            </a:r>
          </a:p>
          <a:p>
            <a:pPr marL="609600" indent="-609600" eaLnBrk="1" hangingPunct="1"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Luyện tập:</a:t>
            </a:r>
          </a:p>
          <a:p>
            <a:pPr marL="609600" indent="-609600"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1) Cho 2 tập hợp:</a:t>
            </a:r>
          </a:p>
          <a:p>
            <a:pPr marL="609600" indent="-609600"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Chứng tỏ: </a:t>
            </a:r>
          </a:p>
          <a:p>
            <a:pPr marL="609600" indent="-609600"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2) Cho 2 tập hợp</a:t>
            </a:r>
          </a:p>
          <a:p>
            <a:pPr marL="609600" indent="-609600" eaLnBrk="1" hangingPunct="1">
              <a:buFontTx/>
              <a:buNone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Các mệnh đề sau có đúng không?</a:t>
            </a:r>
          </a:p>
          <a:p>
            <a:pPr marL="609600" indent="-609600"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a) </a:t>
            </a:r>
          </a:p>
          <a:p>
            <a:pPr marL="609600" indent="-609600"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b)</a:t>
            </a:r>
          </a:p>
          <a:p>
            <a:pPr marL="609600" indent="-609600" eaLnBrk="1" hangingPunct="1">
              <a:buFontTx/>
              <a:buNone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09600" indent="-609600" eaLnBrk="1" hangingPunct="1">
              <a:buFontTx/>
              <a:buNone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3276600" y="2590800"/>
          <a:ext cx="2819400" cy="457200"/>
        </p:xfrm>
        <a:graphic>
          <a:graphicData uri="http://schemas.openxmlformats.org/presentationml/2006/ole">
            <p:oleObj spid="_x0000_s7170" name="Equation" r:id="rId3" imgW="2197080" imgH="253800" progId="Equation.DSMT4">
              <p:embed/>
            </p:oleObj>
          </a:graphicData>
        </a:graphic>
      </p:graphicFrame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3263900" y="3073400"/>
          <a:ext cx="914400" cy="330200"/>
        </p:xfrm>
        <a:graphic>
          <a:graphicData uri="http://schemas.openxmlformats.org/presentationml/2006/ole">
            <p:oleObj spid="_x0000_s7171" name="Equation" r:id="rId4" imgW="457200" imgH="177480" progId="Equation.DSMT4">
              <p:embed/>
            </p:oleObj>
          </a:graphicData>
        </a:graphic>
      </p:graphicFrame>
      <p:graphicFrame>
        <p:nvGraphicFramePr>
          <p:cNvPr id="7172" name="Object 7"/>
          <p:cNvGraphicFramePr>
            <a:graphicFrameLocks noChangeAspect="1"/>
          </p:cNvGraphicFramePr>
          <p:nvPr/>
        </p:nvGraphicFramePr>
        <p:xfrm>
          <a:off x="3271838" y="3479800"/>
          <a:ext cx="2700337" cy="838200"/>
        </p:xfrm>
        <a:graphic>
          <a:graphicData uri="http://schemas.openxmlformats.org/presentationml/2006/ole">
            <p:oleObj spid="_x0000_s7172" name="Equation" r:id="rId5" imgW="1511280" imgH="507960" progId="Equation.DSMT4">
              <p:embed/>
            </p:oleObj>
          </a:graphicData>
        </a:graphic>
      </p:graphicFrame>
      <p:graphicFrame>
        <p:nvGraphicFramePr>
          <p:cNvPr id="7173" name="Object 8"/>
          <p:cNvGraphicFramePr>
            <a:graphicFrameLocks noChangeAspect="1"/>
          </p:cNvGraphicFramePr>
          <p:nvPr/>
        </p:nvGraphicFramePr>
        <p:xfrm>
          <a:off x="977900" y="4813300"/>
          <a:ext cx="914400" cy="330200"/>
        </p:xfrm>
        <a:graphic>
          <a:graphicData uri="http://schemas.openxmlformats.org/presentationml/2006/ole">
            <p:oleObj spid="_x0000_s7173" name="Equation" r:id="rId6" imgW="457200" imgH="177480" progId="Equation.DSMT4">
              <p:embed/>
            </p:oleObj>
          </a:graphicData>
        </a:graphic>
      </p:graphicFrame>
      <p:graphicFrame>
        <p:nvGraphicFramePr>
          <p:cNvPr id="7174" name="Object 9"/>
          <p:cNvGraphicFramePr>
            <a:graphicFrameLocks noChangeAspect="1"/>
          </p:cNvGraphicFramePr>
          <p:nvPr/>
        </p:nvGraphicFramePr>
        <p:xfrm>
          <a:off x="990600" y="5257800"/>
          <a:ext cx="914400" cy="330200"/>
        </p:xfrm>
        <a:graphic>
          <a:graphicData uri="http://schemas.openxmlformats.org/presentationml/2006/ole">
            <p:oleObj spid="_x0000_s7174" name="Equation" r:id="rId7" imgW="45720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1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0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10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1000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1000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HỢP. CÁC PHÉP TOÁN TẬP HỢP</a:t>
            </a:r>
            <a:endParaRPr lang="vi-VN" sz="3200" b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229600" cy="48006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II.Tập con và tập hợp bằng nhau</a:t>
            </a:r>
          </a:p>
          <a:p>
            <a:pPr marL="609600" indent="-609600" eaLnBrk="1" hangingPunct="1"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2.Tập hợp bằng nhau</a:t>
            </a:r>
          </a:p>
          <a:p>
            <a:pPr marL="609600" indent="-609600" eaLnBrk="1" hangingPunct="1"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*Định nghĩa</a:t>
            </a:r>
          </a:p>
          <a:p>
            <a:pPr marL="609600" indent="-609600"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Khi           và           thì ta nói hai tập hợp A và B bằng nhau, viết là </a:t>
            </a:r>
          </a:p>
          <a:p>
            <a:pPr marL="609600" indent="-609600" eaLnBrk="1" hangingPunct="1">
              <a:buFontTx/>
              <a:buNone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Tx/>
              <a:buNone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Luyện tập: (NHÓM ĐÔI THEO BÀN)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Cho 2 tập hợp</a:t>
            </a:r>
          </a:p>
          <a:p>
            <a:pPr marL="609600" indent="-609600"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a)Viết A,B dưới dạng liệt kê các phần tử</a:t>
            </a:r>
          </a:p>
          <a:p>
            <a:pPr marL="609600" indent="-609600"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b) Xét xem </a:t>
            </a:r>
          </a:p>
        </p:txBody>
      </p:sp>
      <p:graphicFrame>
        <p:nvGraphicFramePr>
          <p:cNvPr id="9218" name="Object 9"/>
          <p:cNvGraphicFramePr>
            <a:graphicFrameLocks noChangeAspect="1"/>
          </p:cNvGraphicFramePr>
          <p:nvPr/>
        </p:nvGraphicFramePr>
        <p:xfrm>
          <a:off x="901700" y="2628900"/>
          <a:ext cx="685800" cy="304800"/>
        </p:xfrm>
        <a:graphic>
          <a:graphicData uri="http://schemas.openxmlformats.org/presentationml/2006/ole">
            <p:oleObj spid="_x0000_s9218" name="Equation" r:id="rId3" imgW="431640" imgH="164880" progId="Equation.DSMT4">
              <p:embed/>
            </p:oleObj>
          </a:graphicData>
        </a:graphic>
      </p:graphicFrame>
      <p:graphicFrame>
        <p:nvGraphicFramePr>
          <p:cNvPr id="9219" name="Object 10"/>
          <p:cNvGraphicFramePr>
            <a:graphicFrameLocks noChangeAspect="1"/>
          </p:cNvGraphicFramePr>
          <p:nvPr/>
        </p:nvGraphicFramePr>
        <p:xfrm>
          <a:off x="2019300" y="2628900"/>
          <a:ext cx="685800" cy="304800"/>
        </p:xfrm>
        <a:graphic>
          <a:graphicData uri="http://schemas.openxmlformats.org/presentationml/2006/ole">
            <p:oleObj spid="_x0000_s9219" name="Equation" r:id="rId4" imgW="431640" imgH="164880" progId="Equation.DSMT4">
              <p:embed/>
            </p:oleObj>
          </a:graphicData>
        </a:graphic>
      </p:graphicFrame>
      <p:graphicFrame>
        <p:nvGraphicFramePr>
          <p:cNvPr id="9220" name="Object 12"/>
          <p:cNvGraphicFramePr>
            <a:graphicFrameLocks noChangeAspect="1"/>
          </p:cNvGraphicFramePr>
          <p:nvPr/>
        </p:nvGraphicFramePr>
        <p:xfrm>
          <a:off x="1308100" y="2997200"/>
          <a:ext cx="685800" cy="328612"/>
        </p:xfrm>
        <a:graphic>
          <a:graphicData uri="http://schemas.openxmlformats.org/presentationml/2006/ole">
            <p:oleObj spid="_x0000_s9220" name="Equation" r:id="rId5" imgW="431640" imgH="177480" progId="Equation.DSMT4">
              <p:embed/>
            </p:oleObj>
          </a:graphicData>
        </a:graphic>
      </p:graphicFrame>
      <p:graphicFrame>
        <p:nvGraphicFramePr>
          <p:cNvPr id="9223" name="Object 16"/>
          <p:cNvGraphicFramePr>
            <a:graphicFrameLocks noChangeAspect="1"/>
          </p:cNvGraphicFramePr>
          <p:nvPr/>
        </p:nvGraphicFramePr>
        <p:xfrm>
          <a:off x="2514600" y="4648200"/>
          <a:ext cx="6096000" cy="517525"/>
        </p:xfrm>
        <a:graphic>
          <a:graphicData uri="http://schemas.openxmlformats.org/presentationml/2006/ole">
            <p:oleObj spid="_x0000_s9223" name="Equation" r:id="rId6" imgW="3695400" imgH="279360" progId="Equation.DSMT4">
              <p:embed/>
            </p:oleObj>
          </a:graphicData>
        </a:graphic>
      </p:graphicFrame>
      <p:graphicFrame>
        <p:nvGraphicFramePr>
          <p:cNvPr id="9224" name="Object 18"/>
          <p:cNvGraphicFramePr>
            <a:graphicFrameLocks noChangeAspect="1"/>
          </p:cNvGraphicFramePr>
          <p:nvPr/>
        </p:nvGraphicFramePr>
        <p:xfrm>
          <a:off x="1930400" y="5638800"/>
          <a:ext cx="914400" cy="304800"/>
        </p:xfrm>
        <a:graphic>
          <a:graphicData uri="http://schemas.openxmlformats.org/presentationml/2006/ole">
            <p:oleObj spid="_x0000_s9224" name="Equation" r:id="rId7" imgW="49500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1000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1000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HỢP. CÁC PHÉP TOÁN TẬP HỢP</a:t>
            </a:r>
            <a:endParaRPr lang="vi-VN" sz="3200" b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229600" cy="48006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Các khái  niệm cơ bản về tập hợp (tập con, hai tập hợp bằng nhau, tập rỗng ) và biết sử dụng các kí hiệu  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42" name="Object 5"/>
          <p:cNvGraphicFramePr>
            <a:graphicFrameLocks noChangeAspect="1"/>
          </p:cNvGraphicFramePr>
          <p:nvPr/>
        </p:nvGraphicFramePr>
        <p:xfrm>
          <a:off x="6756400" y="1651000"/>
          <a:ext cx="1219200" cy="381000"/>
        </p:xfrm>
        <a:graphic>
          <a:graphicData uri="http://schemas.openxmlformats.org/presentationml/2006/ole">
            <p:oleObj spid="_x0000_s10242" name="Equation" r:id="rId3" imgW="4572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609600"/>
            <a:ext cx="8229600" cy="8382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I.Tập hợp</a:t>
            </a:r>
          </a:p>
          <a:p>
            <a:pPr marL="609600" indent="-609600" eaLnBrk="1" hangingPunct="1">
              <a:buFontTx/>
              <a:buNone/>
            </a:pPr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II. Tập con và các tập hợp bằng nhau</a:t>
            </a:r>
          </a:p>
          <a:p>
            <a:pPr marL="609600" indent="-609600" eaLnBrk="1" hangingPunct="1">
              <a:buFontTx/>
              <a:buNone/>
            </a:pPr>
            <a:endParaRPr lang="en-US" sz="2400" b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eaLnBrk="1" hangingPunct="1">
              <a:buFontTx/>
              <a:buNone/>
            </a:pPr>
            <a:endParaRPr lang="vi-VN" sz="2400" b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01426" name="Rectangle 50"/>
          <p:cNvSpPr>
            <a:spLocks noChangeArrowheads="1"/>
          </p:cNvSpPr>
          <p:nvPr/>
        </p:nvSpPr>
        <p:spPr bwMode="auto">
          <a:xfrm>
            <a:off x="228600" y="762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ctr"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TẬP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HỢP. CÁC PHÉP TOÁN TRÊN TẬP HỢP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371600" y="3505200"/>
            <a:ext cx="20574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 hợp</a:t>
            </a:r>
            <a:endParaRPr lang="vi-VN" sz="2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943600" y="3505200"/>
            <a:ext cx="20574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 con</a:t>
            </a:r>
            <a:endParaRPr lang="vi-VN" sz="2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3600" y="2057400"/>
            <a:ext cx="20574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Khái niệm tập hợp</a:t>
            </a:r>
            <a:endParaRPr lang="vi-VN" sz="2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943600" y="5029200"/>
            <a:ext cx="20574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 hợp bằng nhau</a:t>
            </a:r>
            <a:endParaRPr lang="vi-VN" sz="2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Straight Arrow Connector 39"/>
          <p:cNvCxnSpPr>
            <a:stCxn id="35" idx="3"/>
            <a:endCxn id="37" idx="1"/>
          </p:cNvCxnSpPr>
          <p:nvPr/>
        </p:nvCxnSpPr>
        <p:spPr>
          <a:xfrm flipV="1">
            <a:off x="3429000" y="2552700"/>
            <a:ext cx="2514600" cy="14478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5" idx="3"/>
            <a:endCxn id="36" idx="1"/>
          </p:cNvCxnSpPr>
          <p:nvPr/>
        </p:nvCxnSpPr>
        <p:spPr>
          <a:xfrm>
            <a:off x="3429000" y="4000500"/>
            <a:ext cx="25146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5" idx="3"/>
            <a:endCxn id="38" idx="1"/>
          </p:cNvCxnSpPr>
          <p:nvPr/>
        </p:nvCxnSpPr>
        <p:spPr>
          <a:xfrm>
            <a:off x="3429000" y="4000500"/>
            <a:ext cx="2514600" cy="15240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E:\TUAN HAI\nam hoc 2017 -2018\giao an xac suat\HAI\ảnh\images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83313" y="3533775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346200" y="2198688"/>
            <a:ext cx="768350" cy="3778250"/>
            <a:chOff x="-136" y="739"/>
            <a:chExt cx="484" cy="2798"/>
          </a:xfrm>
        </p:grpSpPr>
        <p:grpSp>
          <p:nvGrpSpPr>
            <p:cNvPr id="12538" name="Group 10"/>
            <p:cNvGrpSpPr>
              <a:grpSpLocks/>
            </p:cNvGrpSpPr>
            <p:nvPr/>
          </p:nvGrpSpPr>
          <p:grpSpPr bwMode="auto">
            <a:xfrm rot="5400000">
              <a:off x="-1277" y="2069"/>
              <a:ext cx="2776" cy="115"/>
              <a:chOff x="0" y="1896"/>
              <a:chExt cx="5760" cy="120"/>
            </a:xfrm>
          </p:grpSpPr>
          <p:sp>
            <p:nvSpPr>
              <p:cNvPr id="12579" name="Rectangle 11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580" name="Rectangle 12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2539" name="Group 13"/>
            <p:cNvGrpSpPr>
              <a:grpSpLocks/>
            </p:cNvGrpSpPr>
            <p:nvPr/>
          </p:nvGrpSpPr>
          <p:grpSpPr bwMode="auto">
            <a:xfrm rot="5400000">
              <a:off x="21" y="2062"/>
              <a:ext cx="175" cy="472"/>
              <a:chOff x="1843" y="99"/>
              <a:chExt cx="2039" cy="4980"/>
            </a:xfrm>
          </p:grpSpPr>
          <p:sp>
            <p:nvSpPr>
              <p:cNvPr id="39" name="AutoShape 14"/>
              <p:cNvSpPr>
                <a:spLocks noChangeArrowheads="1"/>
              </p:cNvSpPr>
              <p:nvPr/>
            </p:nvSpPr>
            <p:spPr bwMode="gray">
              <a:xfrm rot="16200000" flipH="1">
                <a:off x="1647" y="2602"/>
                <a:ext cx="306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AutoShape 15"/>
              <p:cNvSpPr>
                <a:spLocks noChangeArrowheads="1"/>
              </p:cNvSpPr>
              <p:nvPr/>
            </p:nvSpPr>
            <p:spPr bwMode="gray">
              <a:xfrm rot="5400000" flipH="1">
                <a:off x="3482" y="2507"/>
                <a:ext cx="306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AutoShape 16"/>
              <p:cNvSpPr>
                <a:spLocks noChangeArrowheads="1"/>
              </p:cNvSpPr>
              <p:nvPr/>
            </p:nvSpPr>
            <p:spPr bwMode="gray">
              <a:xfrm rot="10800000" flipH="1">
                <a:off x="2560" y="3364"/>
                <a:ext cx="301" cy="22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573" name="Oval 17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574" name="Oval 18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Oval 19"/>
              <p:cNvSpPr>
                <a:spLocks noChangeArrowheads="1"/>
              </p:cNvSpPr>
              <p:nvPr/>
            </p:nvSpPr>
            <p:spPr bwMode="gray">
              <a:xfrm>
                <a:off x="1779" y="125"/>
                <a:ext cx="1931" cy="48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576" name="Oval 20"/>
              <p:cNvSpPr>
                <a:spLocks noChangeArrowheads="1"/>
              </p:cNvSpPr>
              <p:nvPr/>
            </p:nvSpPr>
            <p:spPr bwMode="gray">
              <a:xfrm>
                <a:off x="1932" y="187"/>
                <a:ext cx="1907" cy="489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" name="Oval 21"/>
              <p:cNvSpPr>
                <a:spLocks noChangeArrowheads="1"/>
              </p:cNvSpPr>
              <p:nvPr/>
            </p:nvSpPr>
            <p:spPr bwMode="gray">
              <a:xfrm>
                <a:off x="2163" y="94"/>
                <a:ext cx="1123" cy="4896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578" name="Oval 22"/>
              <p:cNvSpPr>
                <a:spLocks noChangeArrowheads="1"/>
              </p:cNvSpPr>
              <p:nvPr/>
            </p:nvSpPr>
            <p:spPr bwMode="gray">
              <a:xfrm>
                <a:off x="2337" y="187"/>
                <a:ext cx="1096" cy="489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2540" name="Group 23"/>
            <p:cNvGrpSpPr>
              <a:grpSpLocks/>
            </p:cNvGrpSpPr>
            <p:nvPr/>
          </p:nvGrpSpPr>
          <p:grpSpPr bwMode="auto">
            <a:xfrm rot="5400000">
              <a:off x="24" y="1476"/>
              <a:ext cx="175" cy="472"/>
              <a:chOff x="1843" y="99"/>
              <a:chExt cx="2039" cy="4980"/>
            </a:xfrm>
          </p:grpSpPr>
          <p:sp>
            <p:nvSpPr>
              <p:cNvPr id="30" name="AutoShape 24"/>
              <p:cNvSpPr>
                <a:spLocks noChangeArrowheads="1"/>
              </p:cNvSpPr>
              <p:nvPr/>
            </p:nvSpPr>
            <p:spPr bwMode="gray">
              <a:xfrm rot="16200000" flipH="1">
                <a:off x="1790" y="2602"/>
                <a:ext cx="306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AutoShape 25"/>
              <p:cNvSpPr>
                <a:spLocks noChangeArrowheads="1"/>
              </p:cNvSpPr>
              <p:nvPr/>
            </p:nvSpPr>
            <p:spPr bwMode="gray">
              <a:xfrm rot="5400000" flipH="1">
                <a:off x="3625" y="2507"/>
                <a:ext cx="306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AutoShape 26"/>
              <p:cNvSpPr>
                <a:spLocks noChangeArrowheads="1"/>
              </p:cNvSpPr>
              <p:nvPr/>
            </p:nvSpPr>
            <p:spPr bwMode="gray">
              <a:xfrm rot="10800000" flipH="1">
                <a:off x="2703" y="3364"/>
                <a:ext cx="301" cy="22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564" name="Oval 27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565" name="Oval 28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Oval 29"/>
              <p:cNvSpPr>
                <a:spLocks noChangeArrowheads="1"/>
              </p:cNvSpPr>
              <p:nvPr/>
            </p:nvSpPr>
            <p:spPr bwMode="gray">
              <a:xfrm>
                <a:off x="1922" y="125"/>
                <a:ext cx="1904" cy="48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567" name="Oval 30"/>
              <p:cNvSpPr>
                <a:spLocks noChangeArrowheads="1"/>
              </p:cNvSpPr>
              <p:nvPr/>
            </p:nvSpPr>
            <p:spPr bwMode="gray">
              <a:xfrm>
                <a:off x="1932" y="187"/>
                <a:ext cx="1907" cy="489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Oval 31"/>
              <p:cNvSpPr>
                <a:spLocks noChangeArrowheads="1"/>
              </p:cNvSpPr>
              <p:nvPr/>
            </p:nvSpPr>
            <p:spPr bwMode="gray">
              <a:xfrm>
                <a:off x="2306" y="94"/>
                <a:ext cx="1123" cy="4896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569" name="Oval 32"/>
              <p:cNvSpPr>
                <a:spLocks noChangeArrowheads="1"/>
              </p:cNvSpPr>
              <p:nvPr/>
            </p:nvSpPr>
            <p:spPr bwMode="gray">
              <a:xfrm>
                <a:off x="2337" y="187"/>
                <a:ext cx="1096" cy="489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2541" name="Group 33"/>
            <p:cNvGrpSpPr>
              <a:grpSpLocks/>
            </p:cNvGrpSpPr>
            <p:nvPr/>
          </p:nvGrpSpPr>
          <p:grpSpPr bwMode="auto">
            <a:xfrm rot="5400000">
              <a:off x="12" y="3214"/>
              <a:ext cx="175" cy="472"/>
              <a:chOff x="1843" y="99"/>
              <a:chExt cx="2039" cy="4980"/>
            </a:xfrm>
          </p:grpSpPr>
          <p:sp>
            <p:nvSpPr>
              <p:cNvPr id="21" name="AutoShape 34"/>
              <p:cNvSpPr>
                <a:spLocks noChangeArrowheads="1"/>
              </p:cNvSpPr>
              <p:nvPr/>
            </p:nvSpPr>
            <p:spPr bwMode="gray">
              <a:xfrm rot="16200000" flipH="1">
                <a:off x="1648" y="2602"/>
                <a:ext cx="306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AutoShape 35"/>
              <p:cNvSpPr>
                <a:spLocks noChangeArrowheads="1"/>
              </p:cNvSpPr>
              <p:nvPr/>
            </p:nvSpPr>
            <p:spPr bwMode="gray">
              <a:xfrm rot="5400000" flipH="1">
                <a:off x="3614" y="2514"/>
                <a:ext cx="306" cy="19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AutoShape 36"/>
              <p:cNvSpPr>
                <a:spLocks noChangeArrowheads="1"/>
              </p:cNvSpPr>
              <p:nvPr/>
            </p:nvSpPr>
            <p:spPr bwMode="gray">
              <a:xfrm rot="10800000" flipH="1">
                <a:off x="2671" y="3364"/>
                <a:ext cx="301" cy="22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555" name="Oval 37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556" name="Oval 38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Oval 39"/>
              <p:cNvSpPr>
                <a:spLocks noChangeArrowheads="1"/>
              </p:cNvSpPr>
              <p:nvPr/>
            </p:nvSpPr>
            <p:spPr bwMode="gray">
              <a:xfrm>
                <a:off x="1780" y="125"/>
                <a:ext cx="2041" cy="48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558" name="Oval 40"/>
              <p:cNvSpPr>
                <a:spLocks noChangeArrowheads="1"/>
              </p:cNvSpPr>
              <p:nvPr/>
            </p:nvSpPr>
            <p:spPr bwMode="gray">
              <a:xfrm>
                <a:off x="1932" y="187"/>
                <a:ext cx="1907" cy="489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Oval 41"/>
              <p:cNvSpPr>
                <a:spLocks noChangeArrowheads="1"/>
              </p:cNvSpPr>
              <p:nvPr/>
            </p:nvSpPr>
            <p:spPr bwMode="gray">
              <a:xfrm>
                <a:off x="2164" y="94"/>
                <a:ext cx="1260" cy="4896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560" name="Oval 42"/>
              <p:cNvSpPr>
                <a:spLocks noChangeArrowheads="1"/>
              </p:cNvSpPr>
              <p:nvPr/>
            </p:nvSpPr>
            <p:spPr bwMode="gray">
              <a:xfrm>
                <a:off x="2337" y="187"/>
                <a:ext cx="1096" cy="489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2542" name="Group 43"/>
            <p:cNvGrpSpPr>
              <a:grpSpLocks/>
            </p:cNvGrpSpPr>
            <p:nvPr/>
          </p:nvGrpSpPr>
          <p:grpSpPr bwMode="auto">
            <a:xfrm rot="5400000">
              <a:off x="24" y="2638"/>
              <a:ext cx="175" cy="472"/>
              <a:chOff x="1843" y="99"/>
              <a:chExt cx="2039" cy="4980"/>
            </a:xfrm>
          </p:grpSpPr>
          <p:sp>
            <p:nvSpPr>
              <p:cNvPr id="12" name="AutoShape 44"/>
              <p:cNvSpPr>
                <a:spLocks noChangeArrowheads="1"/>
              </p:cNvSpPr>
              <p:nvPr/>
            </p:nvSpPr>
            <p:spPr bwMode="gray">
              <a:xfrm rot="16200000" flipH="1">
                <a:off x="1647" y="2602"/>
                <a:ext cx="306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AutoShape 45"/>
              <p:cNvSpPr>
                <a:spLocks noChangeArrowheads="1"/>
              </p:cNvSpPr>
              <p:nvPr/>
            </p:nvSpPr>
            <p:spPr bwMode="gray">
              <a:xfrm rot="5400000" flipH="1">
                <a:off x="3613" y="2514"/>
                <a:ext cx="306" cy="19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AutoShape 46"/>
              <p:cNvSpPr>
                <a:spLocks noChangeArrowheads="1"/>
              </p:cNvSpPr>
              <p:nvPr/>
            </p:nvSpPr>
            <p:spPr bwMode="gray">
              <a:xfrm rot="10800000" flipH="1">
                <a:off x="2561" y="3364"/>
                <a:ext cx="301" cy="22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546" name="Oval 47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547" name="Oval 48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Oval 49"/>
              <p:cNvSpPr>
                <a:spLocks noChangeArrowheads="1"/>
              </p:cNvSpPr>
              <p:nvPr/>
            </p:nvSpPr>
            <p:spPr bwMode="gray">
              <a:xfrm>
                <a:off x="1780" y="125"/>
                <a:ext cx="2027" cy="48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549" name="Oval 50"/>
              <p:cNvSpPr>
                <a:spLocks noChangeArrowheads="1"/>
              </p:cNvSpPr>
              <p:nvPr/>
            </p:nvSpPr>
            <p:spPr bwMode="gray">
              <a:xfrm>
                <a:off x="1932" y="187"/>
                <a:ext cx="1907" cy="489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Oval 51"/>
              <p:cNvSpPr>
                <a:spLocks noChangeArrowheads="1"/>
              </p:cNvSpPr>
              <p:nvPr/>
            </p:nvSpPr>
            <p:spPr bwMode="gray">
              <a:xfrm>
                <a:off x="2163" y="94"/>
                <a:ext cx="1164" cy="4896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551" name="Oval 52"/>
              <p:cNvSpPr>
                <a:spLocks noChangeArrowheads="1"/>
              </p:cNvSpPr>
              <p:nvPr/>
            </p:nvSpPr>
            <p:spPr bwMode="gray">
              <a:xfrm>
                <a:off x="2337" y="187"/>
                <a:ext cx="1096" cy="489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50" name="AutoShape 53"/>
          <p:cNvSpPr>
            <a:spLocks noChangeArrowheads="1"/>
          </p:cNvSpPr>
          <p:nvPr/>
        </p:nvSpPr>
        <p:spPr bwMode="gray">
          <a:xfrm>
            <a:off x="2038350" y="2605088"/>
            <a:ext cx="4073525" cy="760412"/>
          </a:xfrm>
          <a:prstGeom prst="roundRect">
            <a:avLst>
              <a:gd name="adj" fmla="val 10889"/>
            </a:avLst>
          </a:prstGeom>
          <a:solidFill>
            <a:srgbClr val="00FFFF"/>
          </a:solidFill>
          <a:ln w="19050">
            <a:solidFill>
              <a:srgbClr val="00808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lIns="109728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I, II đúng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AutoShape 54"/>
          <p:cNvSpPr>
            <a:spLocks noChangeArrowheads="1"/>
          </p:cNvSpPr>
          <p:nvPr/>
        </p:nvSpPr>
        <p:spPr bwMode="gray">
          <a:xfrm>
            <a:off x="2136775" y="2738438"/>
            <a:ext cx="914400" cy="4953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52" name="AutoShape 55"/>
          <p:cNvSpPr>
            <a:spLocks noChangeArrowheads="1"/>
          </p:cNvSpPr>
          <p:nvPr/>
        </p:nvSpPr>
        <p:spPr bwMode="gray">
          <a:xfrm>
            <a:off x="2068513" y="3559175"/>
            <a:ext cx="4057650" cy="690563"/>
          </a:xfrm>
          <a:prstGeom prst="roundRect">
            <a:avLst>
              <a:gd name="adj" fmla="val 10889"/>
            </a:avLst>
          </a:prstGeom>
          <a:solidFill>
            <a:srgbClr val="00FFFF"/>
          </a:solidFill>
          <a:ln w="22225">
            <a:solidFill>
              <a:schemeClr val="hlink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lIns="109728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 đúng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AutoShape 56"/>
          <p:cNvSpPr>
            <a:spLocks noChangeArrowheads="1"/>
          </p:cNvSpPr>
          <p:nvPr/>
        </p:nvSpPr>
        <p:spPr bwMode="gray">
          <a:xfrm>
            <a:off x="2079625" y="3729038"/>
            <a:ext cx="914400" cy="4953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4" name="AutoShape 57"/>
          <p:cNvSpPr>
            <a:spLocks noChangeArrowheads="1"/>
          </p:cNvSpPr>
          <p:nvPr/>
        </p:nvSpPr>
        <p:spPr bwMode="gray">
          <a:xfrm>
            <a:off x="1993900" y="4586288"/>
            <a:ext cx="4117975" cy="728662"/>
          </a:xfrm>
          <a:prstGeom prst="roundRect">
            <a:avLst>
              <a:gd name="adj" fmla="val 10889"/>
            </a:avLst>
          </a:prstGeom>
          <a:solidFill>
            <a:srgbClr val="00FFFF"/>
          </a:solidFill>
          <a:ln w="22225">
            <a:solidFill>
              <a:schemeClr val="hlink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lIns="109728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I,III đúng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AutoShape 58"/>
          <p:cNvSpPr>
            <a:spLocks noChangeArrowheads="1"/>
          </p:cNvSpPr>
          <p:nvPr/>
        </p:nvSpPr>
        <p:spPr bwMode="gray">
          <a:xfrm>
            <a:off x="2114550" y="4718050"/>
            <a:ext cx="914400" cy="4953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56" name="AutoShape 59"/>
          <p:cNvSpPr>
            <a:spLocks noChangeArrowheads="1"/>
          </p:cNvSpPr>
          <p:nvPr/>
        </p:nvSpPr>
        <p:spPr bwMode="gray">
          <a:xfrm>
            <a:off x="2058988" y="5581650"/>
            <a:ext cx="4178300" cy="779463"/>
          </a:xfrm>
          <a:prstGeom prst="roundRect">
            <a:avLst>
              <a:gd name="adj" fmla="val 10889"/>
            </a:avLst>
          </a:prstGeom>
          <a:solidFill>
            <a:srgbClr val="00FFFF"/>
          </a:solidFill>
          <a:ln w="22225">
            <a:solidFill>
              <a:schemeClr val="hlink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lIns="109728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II, III đúng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AutoShape 60"/>
          <p:cNvSpPr>
            <a:spLocks noChangeArrowheads="1"/>
          </p:cNvSpPr>
          <p:nvPr/>
        </p:nvSpPr>
        <p:spPr bwMode="gray">
          <a:xfrm>
            <a:off x="2114550" y="5746750"/>
            <a:ext cx="914400" cy="4953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grpSp>
        <p:nvGrpSpPr>
          <p:cNvPr id="8" name="Group 61"/>
          <p:cNvGrpSpPr>
            <a:grpSpLocks/>
          </p:cNvGrpSpPr>
          <p:nvPr/>
        </p:nvGrpSpPr>
        <p:grpSpPr bwMode="auto">
          <a:xfrm rot="5400000">
            <a:off x="1153319" y="2405856"/>
            <a:ext cx="992188" cy="930275"/>
            <a:chOff x="1872" y="1824"/>
            <a:chExt cx="2014" cy="1821"/>
          </a:xfrm>
        </p:grpSpPr>
        <p:sp>
          <p:nvSpPr>
            <p:cNvPr id="59" name="AutoShape 62"/>
            <p:cNvSpPr>
              <a:spLocks noChangeArrowheads="1"/>
            </p:cNvSpPr>
            <p:nvPr/>
          </p:nvSpPr>
          <p:spPr bwMode="gray">
            <a:xfrm rot="16200000" flipH="1">
              <a:off x="1821" y="2617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AutoShape 63"/>
            <p:cNvSpPr>
              <a:spLocks noChangeArrowheads="1"/>
            </p:cNvSpPr>
            <p:nvPr/>
          </p:nvSpPr>
          <p:spPr bwMode="gray">
            <a:xfrm rot="5400000" flipH="1">
              <a:off x="3629" y="258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AutoShape 64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32" name="Oval 65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533" name="Oval 66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gray">
            <a:xfrm>
              <a:off x="2620" y="1911"/>
              <a:ext cx="528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35" name="Oval 68"/>
            <p:cNvSpPr>
              <a:spLocks noChangeArrowheads="1"/>
            </p:cNvSpPr>
            <p:nvPr/>
          </p:nvSpPr>
          <p:spPr bwMode="gray">
            <a:xfrm>
              <a:off x="2621" y="1912"/>
              <a:ext cx="527" cy="144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gray">
            <a:xfrm>
              <a:off x="2336" y="1911"/>
              <a:ext cx="1096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37" name="Oval 70"/>
            <p:cNvSpPr>
              <a:spLocks noChangeArrowheads="1"/>
            </p:cNvSpPr>
            <p:nvPr/>
          </p:nvSpPr>
          <p:spPr bwMode="gray">
            <a:xfrm>
              <a:off x="2337" y="1912"/>
              <a:ext cx="1096" cy="144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71"/>
          <p:cNvGrpSpPr>
            <a:grpSpLocks/>
          </p:cNvGrpSpPr>
          <p:nvPr/>
        </p:nvGrpSpPr>
        <p:grpSpPr bwMode="auto">
          <a:xfrm rot="5400000">
            <a:off x="1118394" y="3410744"/>
            <a:ext cx="1023937" cy="930275"/>
            <a:chOff x="1872" y="1824"/>
            <a:chExt cx="2014" cy="1821"/>
          </a:xfrm>
        </p:grpSpPr>
        <p:sp>
          <p:nvSpPr>
            <p:cNvPr id="69" name="AutoShape 72"/>
            <p:cNvSpPr>
              <a:spLocks noChangeArrowheads="1"/>
            </p:cNvSpPr>
            <p:nvPr/>
          </p:nvSpPr>
          <p:spPr bwMode="gray">
            <a:xfrm rot="16200000" flipH="1">
              <a:off x="1821" y="2617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AutoShape 73"/>
            <p:cNvSpPr>
              <a:spLocks noChangeArrowheads="1"/>
            </p:cNvSpPr>
            <p:nvPr/>
          </p:nvSpPr>
          <p:spPr bwMode="gray">
            <a:xfrm rot="5400000" flipH="1">
              <a:off x="3629" y="258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AutoShape 74"/>
            <p:cNvSpPr>
              <a:spLocks noChangeArrowheads="1"/>
            </p:cNvSpPr>
            <p:nvPr/>
          </p:nvSpPr>
          <p:spPr bwMode="gray">
            <a:xfrm rot="10800000" flipH="1">
              <a:off x="2728" y="3440"/>
              <a:ext cx="303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23" name="Oval 75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524" name="Oval 76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Oval 77"/>
            <p:cNvSpPr>
              <a:spLocks noChangeArrowheads="1"/>
            </p:cNvSpPr>
            <p:nvPr/>
          </p:nvSpPr>
          <p:spPr bwMode="gray">
            <a:xfrm>
              <a:off x="2621" y="1911"/>
              <a:ext cx="528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26" name="Oval 78"/>
            <p:cNvSpPr>
              <a:spLocks noChangeArrowheads="1"/>
            </p:cNvSpPr>
            <p:nvPr/>
          </p:nvSpPr>
          <p:spPr bwMode="gray">
            <a:xfrm>
              <a:off x="2621" y="1912"/>
              <a:ext cx="527" cy="144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Oval 79"/>
            <p:cNvSpPr>
              <a:spLocks noChangeArrowheads="1"/>
            </p:cNvSpPr>
            <p:nvPr/>
          </p:nvSpPr>
          <p:spPr bwMode="gray">
            <a:xfrm>
              <a:off x="2337" y="1911"/>
              <a:ext cx="1096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28" name="Oval 80"/>
            <p:cNvSpPr>
              <a:spLocks noChangeArrowheads="1"/>
            </p:cNvSpPr>
            <p:nvPr/>
          </p:nvSpPr>
          <p:spPr bwMode="gray">
            <a:xfrm>
              <a:off x="2337" y="1912"/>
              <a:ext cx="1096" cy="144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Group 81"/>
          <p:cNvGrpSpPr>
            <a:grpSpLocks/>
          </p:cNvGrpSpPr>
          <p:nvPr/>
        </p:nvGrpSpPr>
        <p:grpSpPr bwMode="auto">
          <a:xfrm rot="5400000">
            <a:off x="1188244" y="4550569"/>
            <a:ext cx="992187" cy="930275"/>
            <a:chOff x="1872" y="1824"/>
            <a:chExt cx="2014" cy="1821"/>
          </a:xfrm>
        </p:grpSpPr>
        <p:sp>
          <p:nvSpPr>
            <p:cNvPr id="79" name="AutoShape 82"/>
            <p:cNvSpPr>
              <a:spLocks noChangeArrowheads="1"/>
            </p:cNvSpPr>
            <p:nvPr/>
          </p:nvSpPr>
          <p:spPr bwMode="gray">
            <a:xfrm rot="16200000" flipH="1">
              <a:off x="1821" y="2617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AutoShape 83"/>
            <p:cNvSpPr>
              <a:spLocks noChangeArrowheads="1"/>
            </p:cNvSpPr>
            <p:nvPr/>
          </p:nvSpPr>
          <p:spPr bwMode="gray">
            <a:xfrm rot="5400000" flipH="1">
              <a:off x="3629" y="258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AutoShape 84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14" name="Oval 85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515" name="Oval 86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4" name="Oval 87"/>
            <p:cNvSpPr>
              <a:spLocks noChangeArrowheads="1"/>
            </p:cNvSpPr>
            <p:nvPr/>
          </p:nvSpPr>
          <p:spPr bwMode="gray">
            <a:xfrm>
              <a:off x="2620" y="1911"/>
              <a:ext cx="528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17" name="Oval 88"/>
            <p:cNvSpPr>
              <a:spLocks noChangeArrowheads="1"/>
            </p:cNvSpPr>
            <p:nvPr/>
          </p:nvSpPr>
          <p:spPr bwMode="gray">
            <a:xfrm>
              <a:off x="2621" y="1912"/>
              <a:ext cx="527" cy="144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6" name="Oval 89"/>
            <p:cNvSpPr>
              <a:spLocks noChangeArrowheads="1"/>
            </p:cNvSpPr>
            <p:nvPr/>
          </p:nvSpPr>
          <p:spPr bwMode="gray">
            <a:xfrm>
              <a:off x="2336" y="1911"/>
              <a:ext cx="1096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19" name="Oval 90"/>
            <p:cNvSpPr>
              <a:spLocks noChangeArrowheads="1"/>
            </p:cNvSpPr>
            <p:nvPr/>
          </p:nvSpPr>
          <p:spPr bwMode="gray">
            <a:xfrm>
              <a:off x="2337" y="1912"/>
              <a:ext cx="1096" cy="144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" name="Group 91"/>
          <p:cNvGrpSpPr>
            <a:grpSpLocks/>
          </p:cNvGrpSpPr>
          <p:nvPr/>
        </p:nvGrpSpPr>
        <p:grpSpPr bwMode="auto">
          <a:xfrm rot="5400000">
            <a:off x="1193007" y="5534819"/>
            <a:ext cx="992187" cy="930275"/>
            <a:chOff x="1872" y="1824"/>
            <a:chExt cx="2014" cy="1821"/>
          </a:xfrm>
        </p:grpSpPr>
        <p:sp>
          <p:nvSpPr>
            <p:cNvPr id="89" name="AutoShape 92"/>
            <p:cNvSpPr>
              <a:spLocks noChangeArrowheads="1"/>
            </p:cNvSpPr>
            <p:nvPr/>
          </p:nvSpPr>
          <p:spPr bwMode="gray">
            <a:xfrm rot="16200000" flipH="1">
              <a:off x="1821" y="2617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AutoShape 93"/>
            <p:cNvSpPr>
              <a:spLocks noChangeArrowheads="1"/>
            </p:cNvSpPr>
            <p:nvPr/>
          </p:nvSpPr>
          <p:spPr bwMode="gray">
            <a:xfrm rot="5400000" flipH="1">
              <a:off x="3629" y="258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AutoShape 94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05" name="Oval 95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506" name="Oval 96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4" name="Oval 97"/>
            <p:cNvSpPr>
              <a:spLocks noChangeArrowheads="1"/>
            </p:cNvSpPr>
            <p:nvPr/>
          </p:nvSpPr>
          <p:spPr bwMode="gray">
            <a:xfrm>
              <a:off x="2620" y="1911"/>
              <a:ext cx="528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08" name="Oval 98"/>
            <p:cNvSpPr>
              <a:spLocks noChangeArrowheads="1"/>
            </p:cNvSpPr>
            <p:nvPr/>
          </p:nvSpPr>
          <p:spPr bwMode="gray">
            <a:xfrm>
              <a:off x="2621" y="1912"/>
              <a:ext cx="527" cy="144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Oval 99"/>
            <p:cNvSpPr>
              <a:spLocks noChangeArrowheads="1"/>
            </p:cNvSpPr>
            <p:nvPr/>
          </p:nvSpPr>
          <p:spPr bwMode="gray">
            <a:xfrm>
              <a:off x="2336" y="1911"/>
              <a:ext cx="1096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10" name="Oval 100"/>
            <p:cNvSpPr>
              <a:spLocks noChangeArrowheads="1"/>
            </p:cNvSpPr>
            <p:nvPr/>
          </p:nvSpPr>
          <p:spPr bwMode="gray">
            <a:xfrm>
              <a:off x="2337" y="1912"/>
              <a:ext cx="1096" cy="144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59393" name="Picture 1" descr="E:\TUAN HAI\nam hoc 2017 -2018\giao an xac suat\HAI\ảnh\20161207-041334-f68949ce109e6a2601206ce6f4021463-copy_480x480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26163" y="268287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7" name="DAC612FB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643938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8" name="MarioGameOverNhacChuong-VA-4731955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143875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" name="MarioGameOverNhacChuong-VA-4731955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786688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" name="MarioGameOverNhacChuong-VA-4731955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481888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1" name="Picture 1" descr="E:\TUAN HAI\nam hoc 2017 -2018\giao an xac suat\HAI\ảnh\20161207-041334-f68949ce109e6a2601206ce6f4021463-copy_480x480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70613" y="4665663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2" name="Picture 1" descr="E:\TUAN HAI\nam hoc 2017 -2018\giao an xac suat\HAI\ảnh\20161207-041334-f68949ce109e6a2601206ce6f4021463-copy_480x480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23013" y="56769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3" name="Title 1"/>
          <p:cNvSpPr txBox="1">
            <a:spLocks/>
          </p:cNvSpPr>
          <p:nvPr/>
        </p:nvSpPr>
        <p:spPr bwMode="auto">
          <a:xfrm>
            <a:off x="1909763" y="80963"/>
            <a:ext cx="5329237" cy="512762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TRẮC NGHIỆM</a:t>
            </a:r>
          </a:p>
        </p:txBody>
      </p:sp>
      <p:grpSp>
        <p:nvGrpSpPr>
          <p:cNvPr id="15" name="Group 2"/>
          <p:cNvGrpSpPr>
            <a:grpSpLocks/>
          </p:cNvGrpSpPr>
          <p:nvPr/>
        </p:nvGrpSpPr>
        <p:grpSpPr bwMode="auto">
          <a:xfrm>
            <a:off x="7010400" y="2057400"/>
            <a:ext cx="1676400" cy="1295400"/>
            <a:chOff x="0" y="144"/>
            <a:chExt cx="1810" cy="1584"/>
          </a:xfrm>
        </p:grpSpPr>
        <p:sp>
          <p:nvSpPr>
            <p:cNvPr id="12500" name="AutoShape 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501" name="Text Box 4"/>
            <p:cNvSpPr txBox="1">
              <a:spLocks noChangeArrowheads="1"/>
            </p:cNvSpPr>
            <p:nvPr/>
          </p:nvSpPr>
          <p:spPr bwMode="auto">
            <a:xfrm>
              <a:off x="82" y="144"/>
              <a:ext cx="1728" cy="1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3300"/>
                  </a:solidFill>
                  <a:latin typeface="VNI-Souvir" pitchFamily="2" charset="0"/>
                </a:rPr>
                <a:t>HEÁT GIÔØ</a:t>
              </a:r>
            </a:p>
          </p:txBody>
        </p:sp>
      </p:grpSp>
      <p:grpSp>
        <p:nvGrpSpPr>
          <p:cNvPr id="16" name="Group 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98" name="AutoShape 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99" name="Text Box 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3300"/>
                  </a:solidFill>
                  <a:latin typeface="VNI-Souvir" pitchFamily="2" charset="0"/>
                </a:rPr>
                <a:t>00</a:t>
              </a:r>
            </a:p>
          </p:txBody>
        </p:sp>
      </p:grpSp>
      <p:grpSp>
        <p:nvGrpSpPr>
          <p:cNvPr id="18" name="Group 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96" name="AutoShape 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97" name="Text Box 1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01</a:t>
              </a:r>
            </a:p>
          </p:txBody>
        </p:sp>
      </p:grpSp>
      <p:grpSp>
        <p:nvGrpSpPr>
          <p:cNvPr id="20" name="Group 1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94" name="AutoShape 1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95" name="Text Box 1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02</a:t>
              </a:r>
            </a:p>
          </p:txBody>
        </p:sp>
      </p:grpSp>
      <p:grpSp>
        <p:nvGrpSpPr>
          <p:cNvPr id="24" name="Group 1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92" name="AutoShape 1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93" name="Text Box 1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03</a:t>
              </a:r>
            </a:p>
          </p:txBody>
        </p:sp>
      </p:grpSp>
      <p:grpSp>
        <p:nvGrpSpPr>
          <p:cNvPr id="25" name="Group 1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90" name="AutoShape 1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91" name="Text Box 1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04</a:t>
              </a:r>
            </a:p>
          </p:txBody>
        </p:sp>
      </p:grpSp>
      <p:grpSp>
        <p:nvGrpSpPr>
          <p:cNvPr id="27" name="Group 2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88" name="AutoShape 2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89" name="Text Box 2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05</a:t>
              </a:r>
            </a:p>
          </p:txBody>
        </p:sp>
      </p:grpSp>
      <p:grpSp>
        <p:nvGrpSpPr>
          <p:cNvPr id="29" name="Group 2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86" name="AutoShape 2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87" name="Text Box 2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06</a:t>
              </a:r>
            </a:p>
          </p:txBody>
        </p:sp>
      </p:grpSp>
      <p:grpSp>
        <p:nvGrpSpPr>
          <p:cNvPr id="33" name="Group 2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84" name="AutoShape 2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85" name="Text Box 2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07</a:t>
              </a:r>
            </a:p>
          </p:txBody>
        </p:sp>
      </p:grpSp>
      <p:grpSp>
        <p:nvGrpSpPr>
          <p:cNvPr id="34" name="Group 2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82" name="AutoShape 3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83" name="Text Box 3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08</a:t>
              </a:r>
            </a:p>
          </p:txBody>
        </p:sp>
      </p:grpSp>
      <p:grpSp>
        <p:nvGrpSpPr>
          <p:cNvPr id="36" name="Group 3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80" name="AutoShape 3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81" name="Text Box 3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09</a:t>
              </a:r>
            </a:p>
          </p:txBody>
        </p:sp>
      </p:grpSp>
      <p:grpSp>
        <p:nvGrpSpPr>
          <p:cNvPr id="38" name="Group 3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78" name="AutoShape 3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79" name="Text Box 3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10</a:t>
              </a:r>
            </a:p>
          </p:txBody>
        </p:sp>
      </p:grpSp>
      <p:grpSp>
        <p:nvGrpSpPr>
          <p:cNvPr id="42" name="Group 3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76" name="AutoShape 3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77" name="Text Box 4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11</a:t>
              </a:r>
            </a:p>
          </p:txBody>
        </p:sp>
      </p:grpSp>
      <p:grpSp>
        <p:nvGrpSpPr>
          <p:cNvPr id="43" name="Group 4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74" name="AutoShape 4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75" name="Text Box 4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12</a:t>
              </a:r>
            </a:p>
          </p:txBody>
        </p:sp>
      </p:grpSp>
      <p:grpSp>
        <p:nvGrpSpPr>
          <p:cNvPr id="45" name="Group 4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72" name="AutoShape 4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73" name="Text Box 4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13</a:t>
              </a:r>
            </a:p>
          </p:txBody>
        </p:sp>
      </p:grpSp>
      <p:grpSp>
        <p:nvGrpSpPr>
          <p:cNvPr id="47" name="Group 4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70" name="AutoShape 4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71" name="Text Box 4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14</a:t>
              </a:r>
            </a:p>
          </p:txBody>
        </p:sp>
      </p:grpSp>
      <p:grpSp>
        <p:nvGrpSpPr>
          <p:cNvPr id="48" name="Group 5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68" name="AutoShape 5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69" name="Text Box 5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15</a:t>
              </a:r>
            </a:p>
          </p:txBody>
        </p:sp>
      </p:grpSp>
      <p:grpSp>
        <p:nvGrpSpPr>
          <p:cNvPr id="49" name="Group 5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66" name="AutoShape 5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67" name="Text Box 5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16</a:t>
              </a:r>
            </a:p>
          </p:txBody>
        </p:sp>
      </p:grpSp>
      <p:grpSp>
        <p:nvGrpSpPr>
          <p:cNvPr id="58" name="Group 5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64" name="AutoShape 5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65" name="Text Box 5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17</a:t>
              </a:r>
            </a:p>
          </p:txBody>
        </p:sp>
      </p:grpSp>
      <p:grpSp>
        <p:nvGrpSpPr>
          <p:cNvPr id="62" name="Group 5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62" name="AutoShape 6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63" name="Text Box 6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18</a:t>
              </a:r>
            </a:p>
          </p:txBody>
        </p:sp>
      </p:grpSp>
      <p:grpSp>
        <p:nvGrpSpPr>
          <p:cNvPr id="63" name="Group 6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60" name="AutoShape 6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61" name="Text Box 6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19</a:t>
              </a:r>
            </a:p>
          </p:txBody>
        </p:sp>
      </p:grpSp>
      <p:grpSp>
        <p:nvGrpSpPr>
          <p:cNvPr id="65" name="Group 6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58" name="AutoShape 6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59" name="Text Box 6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20</a:t>
              </a:r>
            </a:p>
          </p:txBody>
        </p:sp>
      </p:grpSp>
      <p:grpSp>
        <p:nvGrpSpPr>
          <p:cNvPr id="67" name="Group 6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56" name="AutoShape 6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57" name="Text Box 7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21</a:t>
              </a:r>
            </a:p>
          </p:txBody>
        </p:sp>
      </p:grpSp>
      <p:grpSp>
        <p:nvGrpSpPr>
          <p:cNvPr id="68" name="Group 7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54" name="AutoShape 7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55" name="Text Box 7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22</a:t>
              </a:r>
            </a:p>
          </p:txBody>
        </p:sp>
      </p:grpSp>
      <p:grpSp>
        <p:nvGrpSpPr>
          <p:cNvPr id="72" name="Group 7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52" name="AutoShape 7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53" name="Text Box 7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23</a:t>
              </a:r>
            </a:p>
          </p:txBody>
        </p:sp>
      </p:grpSp>
      <p:grpSp>
        <p:nvGrpSpPr>
          <p:cNvPr id="73" name="Group 7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50" name="AutoShape 7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51" name="Text Box 7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24</a:t>
              </a:r>
            </a:p>
          </p:txBody>
        </p:sp>
      </p:grpSp>
      <p:grpSp>
        <p:nvGrpSpPr>
          <p:cNvPr id="75" name="Group 8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48" name="AutoShape 8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49" name="Text Box 8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25</a:t>
              </a:r>
            </a:p>
          </p:txBody>
        </p:sp>
      </p:grpSp>
      <p:grpSp>
        <p:nvGrpSpPr>
          <p:cNvPr id="77" name="Group 8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46" name="AutoShape 8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47" name="Text Box 8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26</a:t>
              </a:r>
            </a:p>
          </p:txBody>
        </p:sp>
      </p:grpSp>
      <p:grpSp>
        <p:nvGrpSpPr>
          <p:cNvPr id="78" name="Group 8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44" name="AutoShape 8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45" name="Text Box 8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27</a:t>
              </a:r>
            </a:p>
          </p:txBody>
        </p:sp>
      </p:grpSp>
      <p:grpSp>
        <p:nvGrpSpPr>
          <p:cNvPr id="82" name="Group 8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42" name="AutoShape 9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43" name="Text Box 9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28</a:t>
              </a:r>
            </a:p>
          </p:txBody>
        </p:sp>
      </p:grpSp>
      <p:grpSp>
        <p:nvGrpSpPr>
          <p:cNvPr id="83" name="Group 9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40" name="AutoShape 9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41" name="Text Box 9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29</a:t>
              </a:r>
            </a:p>
          </p:txBody>
        </p:sp>
      </p:grpSp>
      <p:grpSp>
        <p:nvGrpSpPr>
          <p:cNvPr id="85" name="Group 9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38" name="AutoShape 9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39" name="Text Box 9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30</a:t>
              </a:r>
            </a:p>
          </p:txBody>
        </p:sp>
      </p:grpSp>
      <p:grpSp>
        <p:nvGrpSpPr>
          <p:cNvPr id="87" name="Group 9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36" name="AutoShape 9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37" name="Text Box 10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31</a:t>
              </a:r>
            </a:p>
          </p:txBody>
        </p:sp>
      </p:grpSp>
      <p:grpSp>
        <p:nvGrpSpPr>
          <p:cNvPr id="88" name="Group 10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34" name="AutoShape 10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35" name="Text Box 10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32</a:t>
              </a:r>
            </a:p>
          </p:txBody>
        </p:sp>
      </p:grpSp>
      <p:grpSp>
        <p:nvGrpSpPr>
          <p:cNvPr id="92" name="Group 10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32" name="AutoShape 10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33" name="Text Box 10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33</a:t>
              </a:r>
            </a:p>
          </p:txBody>
        </p:sp>
      </p:grpSp>
      <p:grpSp>
        <p:nvGrpSpPr>
          <p:cNvPr id="93" name="Group 10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30" name="AutoShape 10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31" name="Text Box 10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34</a:t>
              </a:r>
            </a:p>
          </p:txBody>
        </p:sp>
      </p:grpSp>
      <p:grpSp>
        <p:nvGrpSpPr>
          <p:cNvPr id="95" name="Group 11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28" name="AutoShape 11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29" name="Text Box 11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35</a:t>
              </a:r>
            </a:p>
          </p:txBody>
        </p:sp>
      </p:grpSp>
      <p:grpSp>
        <p:nvGrpSpPr>
          <p:cNvPr id="97" name="Group 11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26" name="AutoShape 11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27" name="Text Box 11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36</a:t>
              </a:r>
            </a:p>
          </p:txBody>
        </p:sp>
      </p:grpSp>
      <p:grpSp>
        <p:nvGrpSpPr>
          <p:cNvPr id="98" name="Group 11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24" name="AutoShape 11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25" name="Text Box 11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37</a:t>
              </a:r>
            </a:p>
          </p:txBody>
        </p:sp>
      </p:grpSp>
      <p:grpSp>
        <p:nvGrpSpPr>
          <p:cNvPr id="99" name="Group 11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22" name="AutoShape 12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23" name="Text Box 12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38</a:t>
              </a:r>
            </a:p>
          </p:txBody>
        </p:sp>
      </p:grpSp>
      <p:grpSp>
        <p:nvGrpSpPr>
          <p:cNvPr id="100" name="Group 12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20" name="AutoShape 12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21" name="Text Box 12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39</a:t>
              </a:r>
            </a:p>
          </p:txBody>
        </p:sp>
      </p:grpSp>
      <p:grpSp>
        <p:nvGrpSpPr>
          <p:cNvPr id="101" name="Group 12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18" name="AutoShape 12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19" name="Text Box 12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40</a:t>
              </a:r>
            </a:p>
          </p:txBody>
        </p:sp>
      </p:grpSp>
      <p:grpSp>
        <p:nvGrpSpPr>
          <p:cNvPr id="102" name="Group 12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16" name="AutoShape 12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17" name="Text Box 13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41</a:t>
              </a:r>
            </a:p>
          </p:txBody>
        </p:sp>
      </p:grpSp>
      <p:grpSp>
        <p:nvGrpSpPr>
          <p:cNvPr id="103" name="Group 13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14" name="AutoShape 13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15" name="Text Box 13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42</a:t>
              </a:r>
            </a:p>
          </p:txBody>
        </p:sp>
      </p:grpSp>
      <p:grpSp>
        <p:nvGrpSpPr>
          <p:cNvPr id="104" name="Group 13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12" name="AutoShape 13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13" name="Text Box 13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43</a:t>
              </a:r>
            </a:p>
          </p:txBody>
        </p:sp>
      </p:grpSp>
      <p:grpSp>
        <p:nvGrpSpPr>
          <p:cNvPr id="105" name="Group 13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10" name="AutoShape 13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11" name="Text Box 13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44</a:t>
              </a:r>
            </a:p>
          </p:txBody>
        </p:sp>
      </p:grpSp>
      <p:grpSp>
        <p:nvGrpSpPr>
          <p:cNvPr id="106" name="Group 14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08" name="AutoShape 14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09" name="Text Box 14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45</a:t>
              </a:r>
            </a:p>
          </p:txBody>
        </p:sp>
      </p:grpSp>
      <p:grpSp>
        <p:nvGrpSpPr>
          <p:cNvPr id="107" name="Group 14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06" name="AutoShape 14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07" name="Text Box 14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46</a:t>
              </a:r>
            </a:p>
          </p:txBody>
        </p:sp>
      </p:grpSp>
      <p:grpSp>
        <p:nvGrpSpPr>
          <p:cNvPr id="108" name="Group 14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04" name="AutoShape 14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05" name="Text Box 14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47</a:t>
              </a:r>
            </a:p>
          </p:txBody>
        </p:sp>
      </p:grpSp>
      <p:grpSp>
        <p:nvGrpSpPr>
          <p:cNvPr id="109" name="Group 14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02" name="AutoShape 15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03" name="Text Box 15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48</a:t>
              </a:r>
            </a:p>
          </p:txBody>
        </p:sp>
      </p:grpSp>
      <p:grpSp>
        <p:nvGrpSpPr>
          <p:cNvPr id="110" name="Group 15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400" name="AutoShape 15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401" name="Text Box 15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49</a:t>
              </a:r>
            </a:p>
          </p:txBody>
        </p:sp>
      </p:grpSp>
      <p:grpSp>
        <p:nvGrpSpPr>
          <p:cNvPr id="111" name="Group 15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398" name="AutoShape 15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399" name="Text Box 15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50</a:t>
              </a:r>
            </a:p>
          </p:txBody>
        </p:sp>
      </p:grpSp>
      <p:grpSp>
        <p:nvGrpSpPr>
          <p:cNvPr id="112" name="Group 15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396" name="AutoShape 15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397" name="Text Box 16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51</a:t>
              </a:r>
            </a:p>
          </p:txBody>
        </p:sp>
      </p:grpSp>
      <p:grpSp>
        <p:nvGrpSpPr>
          <p:cNvPr id="113" name="Group 16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394" name="AutoShape 16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395" name="Text Box 16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52</a:t>
              </a:r>
            </a:p>
          </p:txBody>
        </p:sp>
      </p:grpSp>
      <p:grpSp>
        <p:nvGrpSpPr>
          <p:cNvPr id="114" name="Group 16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392" name="AutoShape 16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393" name="Text Box 16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53</a:t>
              </a:r>
            </a:p>
          </p:txBody>
        </p:sp>
      </p:grpSp>
      <p:grpSp>
        <p:nvGrpSpPr>
          <p:cNvPr id="115" name="Group 16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390" name="AutoShape 16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391" name="Text Box 16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54</a:t>
              </a:r>
            </a:p>
          </p:txBody>
        </p:sp>
      </p:grpSp>
      <p:grpSp>
        <p:nvGrpSpPr>
          <p:cNvPr id="116" name="Group 17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388" name="AutoShape 17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389" name="Text Box 17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55</a:t>
              </a:r>
            </a:p>
          </p:txBody>
        </p:sp>
      </p:grpSp>
      <p:grpSp>
        <p:nvGrpSpPr>
          <p:cNvPr id="117" name="Group 17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386" name="AutoShape 17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387" name="Text Box 17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56</a:t>
              </a:r>
            </a:p>
          </p:txBody>
        </p:sp>
      </p:grpSp>
      <p:grpSp>
        <p:nvGrpSpPr>
          <p:cNvPr id="118" name="Group 17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384" name="AutoShape 17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385" name="Text Box 17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57</a:t>
              </a:r>
            </a:p>
          </p:txBody>
        </p:sp>
      </p:grpSp>
      <p:grpSp>
        <p:nvGrpSpPr>
          <p:cNvPr id="119" name="Group 17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382" name="AutoShape 18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383" name="Text Box 18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58</a:t>
              </a:r>
            </a:p>
          </p:txBody>
        </p:sp>
      </p:grpSp>
      <p:grpSp>
        <p:nvGrpSpPr>
          <p:cNvPr id="120" name="Group 18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2380" name="AutoShape 18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381" name="Text Box 18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59</a:t>
              </a:r>
            </a:p>
          </p:txBody>
        </p:sp>
      </p:grpSp>
      <p:grpSp>
        <p:nvGrpSpPr>
          <p:cNvPr id="121" name="Group 185"/>
          <p:cNvGrpSpPr>
            <a:grpSpLocks/>
          </p:cNvGrpSpPr>
          <p:nvPr/>
        </p:nvGrpSpPr>
        <p:grpSpPr bwMode="auto">
          <a:xfrm>
            <a:off x="6934200" y="1905000"/>
            <a:ext cx="1828800" cy="1600200"/>
            <a:chOff x="0" y="144"/>
            <a:chExt cx="1728" cy="1584"/>
          </a:xfrm>
        </p:grpSpPr>
        <p:sp>
          <p:nvSpPr>
            <p:cNvPr id="12378" name="AutoShape 18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2379" name="Text Box 18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60</a:t>
              </a:r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615950" y="669925"/>
            <a:ext cx="8027988" cy="1384300"/>
            <a:chOff x="615950" y="669925"/>
            <a:chExt cx="8027988" cy="1384300"/>
          </a:xfrm>
        </p:grpSpPr>
        <p:sp>
          <p:nvSpPr>
            <p:cNvPr id="123" name="TextBox 122"/>
            <p:cNvSpPr txBox="1">
              <a:spLocks noChangeArrowheads="1"/>
            </p:cNvSpPr>
            <p:nvPr/>
          </p:nvSpPr>
          <p:spPr bwMode="auto">
            <a:xfrm>
              <a:off x="615950" y="669925"/>
              <a:ext cx="8027988" cy="138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latin typeface="Times New Roman" pitchFamily="18" charset="0"/>
                </a:rPr>
                <a:t>Câu 1</a:t>
              </a:r>
              <a:r>
                <a:rPr lang="en-US" sz="2800">
                  <a:latin typeface="Times New Roman" pitchFamily="18" charset="0"/>
                </a:rPr>
                <a:t>:Cho tập hợp</a:t>
              </a:r>
            </a:p>
            <a:p>
              <a:r>
                <a:rPr lang="en-US" sz="2800">
                  <a:latin typeface="Times New Roman" pitchFamily="18" charset="0"/>
                </a:rPr>
                <a:t>Xét các mệnh đề sau</a:t>
              </a:r>
            </a:p>
            <a:p>
              <a:r>
                <a:rPr lang="en-US" sz="2800">
                  <a:latin typeface="Times New Roman" pitchFamily="18" charset="0"/>
                </a:rPr>
                <a:t>Chọn đáp án đúng</a:t>
              </a:r>
            </a:p>
          </p:txBody>
        </p:sp>
        <p:graphicFrame>
          <p:nvGraphicFramePr>
            <p:cNvPr id="12290" name="Object 291"/>
            <p:cNvGraphicFramePr>
              <a:graphicFrameLocks noChangeAspect="1"/>
            </p:cNvGraphicFramePr>
            <p:nvPr/>
          </p:nvGraphicFramePr>
          <p:xfrm>
            <a:off x="3565525" y="749300"/>
            <a:ext cx="1733550" cy="482600"/>
          </p:xfrm>
          <a:graphic>
            <a:graphicData uri="http://schemas.openxmlformats.org/presentationml/2006/ole">
              <p:oleObj spid="_x0000_s12290" name="Equation" r:id="rId12" imgW="1143000" imgH="253800" progId="Equation.DSMT4">
                <p:embed/>
              </p:oleObj>
            </a:graphicData>
          </a:graphic>
        </p:graphicFrame>
        <p:graphicFrame>
          <p:nvGraphicFramePr>
            <p:cNvPr id="12291" name="Object 292"/>
            <p:cNvGraphicFramePr>
              <a:graphicFrameLocks noChangeAspect="1"/>
            </p:cNvGraphicFramePr>
            <p:nvPr/>
          </p:nvGraphicFramePr>
          <p:xfrm>
            <a:off x="3784600" y="1181100"/>
            <a:ext cx="4419600" cy="457200"/>
          </p:xfrm>
          <a:graphic>
            <a:graphicData uri="http://schemas.openxmlformats.org/presentationml/2006/ole">
              <p:oleObj spid="_x0000_s12291" name="Equation" r:id="rId13" imgW="2793960" imgH="253800" progId="Equation.DSMT4">
                <p:embed/>
              </p:oleObj>
            </a:graphicData>
          </a:graphic>
        </p:graphicFrame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000"/>
                            </p:stCondLst>
                            <p:childTnLst>
                              <p:par>
                                <p:cTn id="9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000"/>
                            </p:stCondLst>
                            <p:childTnLst>
                              <p:par>
                                <p:cTn id="10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8000"/>
                            </p:stCondLst>
                            <p:childTnLst>
                              <p:par>
                                <p:cTn id="10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6000"/>
                            </p:stCondLst>
                            <p:childTnLst>
                              <p:par>
                                <p:cTn id="12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3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8000"/>
                            </p:stCondLst>
                            <p:childTnLst>
                              <p:par>
                                <p:cTn id="13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9000"/>
                            </p:stCondLst>
                            <p:childTnLst>
                              <p:par>
                                <p:cTn id="13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0"/>
                            </p:stCondLst>
                            <p:childTnLst>
                              <p:par>
                                <p:cTn id="14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1000"/>
                            </p:stCondLst>
                            <p:childTnLst>
                              <p:par>
                                <p:cTn id="14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2000"/>
                            </p:stCondLst>
                            <p:childTnLst>
                              <p:par>
                                <p:cTn id="14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3000"/>
                            </p:stCondLst>
                            <p:childTnLst>
                              <p:par>
                                <p:cTn id="14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4000"/>
                            </p:stCondLst>
                            <p:childTnLst>
                              <p:par>
                                <p:cTn id="15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5000"/>
                            </p:stCondLst>
                            <p:childTnLst>
                              <p:par>
                                <p:cTn id="15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6000"/>
                            </p:stCondLst>
                            <p:childTnLst>
                              <p:par>
                                <p:cTn id="15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7000"/>
                            </p:stCondLst>
                            <p:childTnLst>
                              <p:par>
                                <p:cTn id="16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8000"/>
                            </p:stCondLst>
                            <p:childTnLst>
                              <p:par>
                                <p:cTn id="16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9000"/>
                            </p:stCondLst>
                            <p:childTnLst>
                              <p:par>
                                <p:cTn id="16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30000"/>
                            </p:stCondLst>
                            <p:childTnLst>
                              <p:par>
                                <p:cTn id="17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31000"/>
                            </p:stCondLst>
                            <p:childTnLst>
                              <p:par>
                                <p:cTn id="17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32000"/>
                            </p:stCondLst>
                            <p:childTnLst>
                              <p:par>
                                <p:cTn id="17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33000"/>
                            </p:stCondLst>
                            <p:childTnLst>
                              <p:par>
                                <p:cTn id="17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34000"/>
                            </p:stCondLst>
                            <p:childTnLst>
                              <p:par>
                                <p:cTn id="18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35000"/>
                            </p:stCondLst>
                            <p:childTnLst>
                              <p:par>
                                <p:cTn id="18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36000"/>
                            </p:stCondLst>
                            <p:childTnLst>
                              <p:par>
                                <p:cTn id="18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37000"/>
                            </p:stCondLst>
                            <p:childTnLst>
                              <p:par>
                                <p:cTn id="19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38000"/>
                            </p:stCondLst>
                            <p:childTnLst>
                              <p:par>
                                <p:cTn id="19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39000"/>
                            </p:stCondLst>
                            <p:childTnLst>
                              <p:par>
                                <p:cTn id="19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40000"/>
                            </p:stCondLst>
                            <p:childTnLst>
                              <p:par>
                                <p:cTn id="20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41000"/>
                            </p:stCondLst>
                            <p:childTnLst>
                              <p:par>
                                <p:cTn id="20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42000"/>
                            </p:stCondLst>
                            <p:childTnLst>
                              <p:par>
                                <p:cTn id="20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43000"/>
                            </p:stCondLst>
                            <p:childTnLst>
                              <p:par>
                                <p:cTn id="20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44000"/>
                            </p:stCondLst>
                            <p:childTnLst>
                              <p:par>
                                <p:cTn id="21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5000"/>
                            </p:stCondLst>
                            <p:childTnLst>
                              <p:par>
                                <p:cTn id="21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46000"/>
                            </p:stCondLst>
                            <p:childTnLst>
                              <p:par>
                                <p:cTn id="21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47000"/>
                            </p:stCondLst>
                            <p:childTnLst>
                              <p:par>
                                <p:cTn id="22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48000"/>
                            </p:stCondLst>
                            <p:childTnLst>
                              <p:par>
                                <p:cTn id="22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49000"/>
                            </p:stCondLst>
                            <p:childTnLst>
                              <p:par>
                                <p:cTn id="22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50000"/>
                            </p:stCondLst>
                            <p:childTnLst>
                              <p:par>
                                <p:cTn id="23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1000"/>
                            </p:stCondLst>
                            <p:childTnLst>
                              <p:par>
                                <p:cTn id="23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52000"/>
                            </p:stCondLst>
                            <p:childTnLst>
                              <p:par>
                                <p:cTn id="23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53000"/>
                            </p:stCondLst>
                            <p:childTnLst>
                              <p:par>
                                <p:cTn id="23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54000"/>
                            </p:stCondLst>
                            <p:childTnLst>
                              <p:par>
                                <p:cTn id="24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55000"/>
                            </p:stCondLst>
                            <p:childTnLst>
                              <p:par>
                                <p:cTn id="24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56000"/>
                            </p:stCondLst>
                            <p:childTnLst>
                              <p:par>
                                <p:cTn id="24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7000"/>
                            </p:stCondLst>
                            <p:childTnLst>
                              <p:par>
                                <p:cTn id="25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58000"/>
                            </p:stCondLst>
                            <p:childTnLst>
                              <p:par>
                                <p:cTn id="25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59000"/>
                            </p:stCondLst>
                            <p:childTnLst>
                              <p:par>
                                <p:cTn id="25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8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9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0" fill="hold">
                      <p:stCondLst>
                        <p:cond delay="0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3FFB3"/>
                                      </p:to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8" dur="500"/>
                                        <p:tgtEl>
                                          <p:spTgt spid="5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69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0" fill="hold">
                      <p:stCondLst>
                        <p:cond delay="0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3FFB3"/>
                                      </p:to>
                                    </p:animClr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8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79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0" fill="hold">
                      <p:stCondLst>
                        <p:cond delay="0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3FFB3"/>
                                      </p:to>
                                    </p:animClr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8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" fill="hold">
                      <p:stCondLst>
                        <p:cond delay="0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3FFB3"/>
                                      </p:to>
                                    </p:animClr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audio>
              <p:cMediaNode>
                <p:cTn id="29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7"/>
                </p:tgtEl>
              </p:cMediaNode>
            </p:audio>
            <p:audio>
              <p:cMediaNode>
                <p:cTn id="30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8"/>
                </p:tgtEl>
              </p:cMediaNode>
            </p:audio>
            <p:audio>
              <p:cMediaNode>
                <p:cTn id="30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9"/>
                </p:tgtEl>
              </p:cMediaNode>
            </p:audio>
            <p:audio>
              <p:cMediaNode>
                <p:cTn id="30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0"/>
                </p:tgtEl>
              </p:cMediaNode>
            </p:audio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E:\TUAN HAI\nam hoc 2017 -2018\giao an xac suat\HAI\ảnh\imag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00750" y="4572000"/>
            <a:ext cx="78581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066800" y="2362200"/>
            <a:ext cx="768350" cy="3824288"/>
            <a:chOff x="-136" y="739"/>
            <a:chExt cx="484" cy="2798"/>
          </a:xfrm>
        </p:grpSpPr>
        <p:grpSp>
          <p:nvGrpSpPr>
            <p:cNvPr id="13561" name="Group 10"/>
            <p:cNvGrpSpPr>
              <a:grpSpLocks/>
            </p:cNvGrpSpPr>
            <p:nvPr/>
          </p:nvGrpSpPr>
          <p:grpSpPr bwMode="auto">
            <a:xfrm rot="5400000">
              <a:off x="-1277" y="2069"/>
              <a:ext cx="2776" cy="115"/>
              <a:chOff x="0" y="1896"/>
              <a:chExt cx="5760" cy="120"/>
            </a:xfrm>
          </p:grpSpPr>
          <p:sp>
            <p:nvSpPr>
              <p:cNvPr id="13602" name="Rectangle 11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603" name="Rectangle 12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3562" name="Group 13"/>
            <p:cNvGrpSpPr>
              <a:grpSpLocks/>
            </p:cNvGrpSpPr>
            <p:nvPr/>
          </p:nvGrpSpPr>
          <p:grpSpPr bwMode="auto">
            <a:xfrm rot="5400000">
              <a:off x="21" y="2062"/>
              <a:ext cx="175" cy="472"/>
              <a:chOff x="1843" y="99"/>
              <a:chExt cx="2039" cy="4980"/>
            </a:xfrm>
          </p:grpSpPr>
          <p:sp>
            <p:nvSpPr>
              <p:cNvPr id="39" name="AutoShape 14"/>
              <p:cNvSpPr>
                <a:spLocks noChangeArrowheads="1"/>
              </p:cNvSpPr>
              <p:nvPr/>
            </p:nvSpPr>
            <p:spPr bwMode="gray">
              <a:xfrm rot="16200000" flipH="1">
                <a:off x="1664" y="2628"/>
                <a:ext cx="306" cy="217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AutoShape 15"/>
              <p:cNvSpPr>
                <a:spLocks noChangeArrowheads="1"/>
              </p:cNvSpPr>
              <p:nvPr/>
            </p:nvSpPr>
            <p:spPr bwMode="gray">
              <a:xfrm rot="5400000" flipH="1">
                <a:off x="3491" y="2597"/>
                <a:ext cx="306" cy="217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AutoShape 16"/>
              <p:cNvSpPr>
                <a:spLocks noChangeArrowheads="1"/>
              </p:cNvSpPr>
              <p:nvPr/>
            </p:nvSpPr>
            <p:spPr bwMode="gray">
              <a:xfrm rot="10800000" flipH="1">
                <a:off x="2575" y="3364"/>
                <a:ext cx="298" cy="22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596" name="Oval 17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597" name="Oval 18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Oval 19"/>
              <p:cNvSpPr>
                <a:spLocks noChangeArrowheads="1"/>
              </p:cNvSpPr>
              <p:nvPr/>
            </p:nvSpPr>
            <p:spPr bwMode="gray">
              <a:xfrm>
                <a:off x="1790" y="125"/>
                <a:ext cx="1908" cy="48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599" name="Oval 20"/>
              <p:cNvSpPr>
                <a:spLocks noChangeArrowheads="1"/>
              </p:cNvSpPr>
              <p:nvPr/>
            </p:nvSpPr>
            <p:spPr bwMode="gray">
              <a:xfrm>
                <a:off x="1932" y="187"/>
                <a:ext cx="1907" cy="489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" name="Oval 21"/>
              <p:cNvSpPr>
                <a:spLocks noChangeArrowheads="1"/>
              </p:cNvSpPr>
              <p:nvPr/>
            </p:nvSpPr>
            <p:spPr bwMode="gray">
              <a:xfrm>
                <a:off x="2182" y="94"/>
                <a:ext cx="1110" cy="4896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601" name="Oval 22"/>
              <p:cNvSpPr>
                <a:spLocks noChangeArrowheads="1"/>
              </p:cNvSpPr>
              <p:nvPr/>
            </p:nvSpPr>
            <p:spPr bwMode="gray">
              <a:xfrm>
                <a:off x="2337" y="187"/>
                <a:ext cx="1096" cy="489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3563" name="Group 23"/>
            <p:cNvGrpSpPr>
              <a:grpSpLocks/>
            </p:cNvGrpSpPr>
            <p:nvPr/>
          </p:nvGrpSpPr>
          <p:grpSpPr bwMode="auto">
            <a:xfrm rot="5400000">
              <a:off x="24" y="1476"/>
              <a:ext cx="175" cy="472"/>
              <a:chOff x="1843" y="99"/>
              <a:chExt cx="2039" cy="4980"/>
            </a:xfrm>
          </p:grpSpPr>
          <p:sp>
            <p:nvSpPr>
              <p:cNvPr id="30" name="AutoShape 24"/>
              <p:cNvSpPr>
                <a:spLocks noChangeArrowheads="1"/>
              </p:cNvSpPr>
              <p:nvPr/>
            </p:nvSpPr>
            <p:spPr bwMode="gray">
              <a:xfrm rot="16200000" flipH="1">
                <a:off x="1793" y="2628"/>
                <a:ext cx="306" cy="217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AutoShape 25"/>
              <p:cNvSpPr>
                <a:spLocks noChangeArrowheads="1"/>
              </p:cNvSpPr>
              <p:nvPr/>
            </p:nvSpPr>
            <p:spPr bwMode="gray">
              <a:xfrm rot="5400000" flipH="1">
                <a:off x="3620" y="2597"/>
                <a:ext cx="306" cy="217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AutoShape 26"/>
              <p:cNvSpPr>
                <a:spLocks noChangeArrowheads="1"/>
              </p:cNvSpPr>
              <p:nvPr/>
            </p:nvSpPr>
            <p:spPr bwMode="gray">
              <a:xfrm rot="10800000" flipH="1">
                <a:off x="2704" y="3364"/>
                <a:ext cx="298" cy="22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587" name="Oval 27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588" name="Oval 28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Oval 29"/>
              <p:cNvSpPr>
                <a:spLocks noChangeArrowheads="1"/>
              </p:cNvSpPr>
              <p:nvPr/>
            </p:nvSpPr>
            <p:spPr bwMode="gray">
              <a:xfrm>
                <a:off x="1919" y="125"/>
                <a:ext cx="1908" cy="48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590" name="Oval 30"/>
              <p:cNvSpPr>
                <a:spLocks noChangeArrowheads="1"/>
              </p:cNvSpPr>
              <p:nvPr/>
            </p:nvSpPr>
            <p:spPr bwMode="gray">
              <a:xfrm>
                <a:off x="1932" y="187"/>
                <a:ext cx="1907" cy="489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Oval 31"/>
              <p:cNvSpPr>
                <a:spLocks noChangeArrowheads="1"/>
              </p:cNvSpPr>
              <p:nvPr/>
            </p:nvSpPr>
            <p:spPr bwMode="gray">
              <a:xfrm>
                <a:off x="2311" y="94"/>
                <a:ext cx="1110" cy="4896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592" name="Oval 32"/>
              <p:cNvSpPr>
                <a:spLocks noChangeArrowheads="1"/>
              </p:cNvSpPr>
              <p:nvPr/>
            </p:nvSpPr>
            <p:spPr bwMode="gray">
              <a:xfrm>
                <a:off x="2337" y="187"/>
                <a:ext cx="1096" cy="489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3564" name="Group 33"/>
            <p:cNvGrpSpPr>
              <a:grpSpLocks/>
            </p:cNvGrpSpPr>
            <p:nvPr/>
          </p:nvGrpSpPr>
          <p:grpSpPr bwMode="auto">
            <a:xfrm rot="5400000">
              <a:off x="12" y="3214"/>
              <a:ext cx="175" cy="472"/>
              <a:chOff x="1843" y="99"/>
              <a:chExt cx="2039" cy="4980"/>
            </a:xfrm>
          </p:grpSpPr>
          <p:sp>
            <p:nvSpPr>
              <p:cNvPr id="21" name="AutoShape 34"/>
              <p:cNvSpPr>
                <a:spLocks noChangeArrowheads="1"/>
              </p:cNvSpPr>
              <p:nvPr/>
            </p:nvSpPr>
            <p:spPr bwMode="gray">
              <a:xfrm rot="16200000" flipH="1">
                <a:off x="1666" y="2628"/>
                <a:ext cx="306" cy="217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AutoShape 35"/>
              <p:cNvSpPr>
                <a:spLocks noChangeArrowheads="1"/>
              </p:cNvSpPr>
              <p:nvPr/>
            </p:nvSpPr>
            <p:spPr bwMode="gray">
              <a:xfrm rot="5400000" flipH="1">
                <a:off x="3608" y="2516"/>
                <a:ext cx="306" cy="23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AutoShape 36"/>
              <p:cNvSpPr>
                <a:spLocks noChangeArrowheads="1"/>
              </p:cNvSpPr>
              <p:nvPr/>
            </p:nvSpPr>
            <p:spPr bwMode="gray">
              <a:xfrm rot="10800000" flipH="1">
                <a:off x="2577" y="3364"/>
                <a:ext cx="298" cy="22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578" name="Oval 37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579" name="Oval 38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Oval 39"/>
              <p:cNvSpPr>
                <a:spLocks noChangeArrowheads="1"/>
              </p:cNvSpPr>
              <p:nvPr/>
            </p:nvSpPr>
            <p:spPr bwMode="gray">
              <a:xfrm>
                <a:off x="1792" y="125"/>
                <a:ext cx="2030" cy="48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581" name="Oval 40"/>
              <p:cNvSpPr>
                <a:spLocks noChangeArrowheads="1"/>
              </p:cNvSpPr>
              <p:nvPr/>
            </p:nvSpPr>
            <p:spPr bwMode="gray">
              <a:xfrm>
                <a:off x="1932" y="187"/>
                <a:ext cx="1907" cy="489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Oval 41"/>
              <p:cNvSpPr>
                <a:spLocks noChangeArrowheads="1"/>
              </p:cNvSpPr>
              <p:nvPr/>
            </p:nvSpPr>
            <p:spPr bwMode="gray">
              <a:xfrm>
                <a:off x="2185" y="94"/>
                <a:ext cx="1123" cy="4896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583" name="Oval 42"/>
              <p:cNvSpPr>
                <a:spLocks noChangeArrowheads="1"/>
              </p:cNvSpPr>
              <p:nvPr/>
            </p:nvSpPr>
            <p:spPr bwMode="gray">
              <a:xfrm>
                <a:off x="2337" y="187"/>
                <a:ext cx="1096" cy="489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3565" name="Group 43"/>
            <p:cNvGrpSpPr>
              <a:grpSpLocks/>
            </p:cNvGrpSpPr>
            <p:nvPr/>
          </p:nvGrpSpPr>
          <p:grpSpPr bwMode="auto">
            <a:xfrm rot="5400000">
              <a:off x="24" y="2638"/>
              <a:ext cx="175" cy="472"/>
              <a:chOff x="1843" y="99"/>
              <a:chExt cx="2039" cy="4980"/>
            </a:xfrm>
          </p:grpSpPr>
          <p:sp>
            <p:nvSpPr>
              <p:cNvPr id="12" name="AutoShape 44"/>
              <p:cNvSpPr>
                <a:spLocks noChangeArrowheads="1"/>
              </p:cNvSpPr>
              <p:nvPr/>
            </p:nvSpPr>
            <p:spPr bwMode="gray">
              <a:xfrm rot="16200000" flipH="1">
                <a:off x="1665" y="2628"/>
                <a:ext cx="306" cy="217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AutoShape 45"/>
              <p:cNvSpPr>
                <a:spLocks noChangeArrowheads="1"/>
              </p:cNvSpPr>
              <p:nvPr/>
            </p:nvSpPr>
            <p:spPr bwMode="gray">
              <a:xfrm rot="5400000" flipH="1">
                <a:off x="3492" y="2597"/>
                <a:ext cx="306" cy="217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AutoShape 46"/>
              <p:cNvSpPr>
                <a:spLocks noChangeArrowheads="1"/>
              </p:cNvSpPr>
              <p:nvPr/>
            </p:nvSpPr>
            <p:spPr bwMode="gray">
              <a:xfrm rot="10800000" flipH="1">
                <a:off x="2576" y="3364"/>
                <a:ext cx="298" cy="22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569" name="Oval 47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570" name="Oval 48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Oval 49"/>
              <p:cNvSpPr>
                <a:spLocks noChangeArrowheads="1"/>
              </p:cNvSpPr>
              <p:nvPr/>
            </p:nvSpPr>
            <p:spPr bwMode="gray">
              <a:xfrm>
                <a:off x="1791" y="125"/>
                <a:ext cx="1908" cy="48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572" name="Oval 50"/>
              <p:cNvSpPr>
                <a:spLocks noChangeArrowheads="1"/>
              </p:cNvSpPr>
              <p:nvPr/>
            </p:nvSpPr>
            <p:spPr bwMode="gray">
              <a:xfrm>
                <a:off x="1932" y="187"/>
                <a:ext cx="1907" cy="489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Oval 51"/>
              <p:cNvSpPr>
                <a:spLocks noChangeArrowheads="1"/>
              </p:cNvSpPr>
              <p:nvPr/>
            </p:nvSpPr>
            <p:spPr bwMode="gray">
              <a:xfrm>
                <a:off x="2183" y="94"/>
                <a:ext cx="1110" cy="4896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574" name="Oval 52"/>
              <p:cNvSpPr>
                <a:spLocks noChangeArrowheads="1"/>
              </p:cNvSpPr>
              <p:nvPr/>
            </p:nvSpPr>
            <p:spPr bwMode="gray">
              <a:xfrm>
                <a:off x="2337" y="187"/>
                <a:ext cx="1096" cy="489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50" name="AutoShape 53"/>
          <p:cNvSpPr>
            <a:spLocks noChangeArrowheads="1"/>
          </p:cNvSpPr>
          <p:nvPr/>
        </p:nvSpPr>
        <p:spPr bwMode="gray">
          <a:xfrm>
            <a:off x="1927225" y="2719388"/>
            <a:ext cx="3940175" cy="604837"/>
          </a:xfrm>
          <a:prstGeom prst="roundRect">
            <a:avLst>
              <a:gd name="adj" fmla="val 10889"/>
            </a:avLst>
          </a:prstGeom>
          <a:solidFill>
            <a:srgbClr val="00FFFF"/>
          </a:solidFill>
          <a:ln w="19050">
            <a:solidFill>
              <a:srgbClr val="00808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lIns="109728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</a:t>
            </a:r>
            <a:endParaRPr lang="en-US" sz="2800" b="1" dirty="0">
              <a:solidFill>
                <a:srgbClr val="2F22D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AutoShape 54"/>
          <p:cNvSpPr>
            <a:spLocks noChangeArrowheads="1"/>
          </p:cNvSpPr>
          <p:nvPr/>
        </p:nvSpPr>
        <p:spPr bwMode="gray">
          <a:xfrm>
            <a:off x="2079625" y="2765425"/>
            <a:ext cx="914400" cy="4953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52" name="AutoShape 55"/>
          <p:cNvSpPr>
            <a:spLocks noChangeArrowheads="1"/>
          </p:cNvSpPr>
          <p:nvPr/>
        </p:nvSpPr>
        <p:spPr bwMode="gray">
          <a:xfrm>
            <a:off x="1943100" y="3698875"/>
            <a:ext cx="3924300" cy="604838"/>
          </a:xfrm>
          <a:prstGeom prst="roundRect">
            <a:avLst>
              <a:gd name="adj" fmla="val 10889"/>
            </a:avLst>
          </a:prstGeom>
          <a:solidFill>
            <a:srgbClr val="00FFFF"/>
          </a:solidFill>
          <a:ln w="22225">
            <a:solidFill>
              <a:schemeClr val="hlink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lIns="109728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3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AutoShape 56"/>
          <p:cNvSpPr>
            <a:spLocks noChangeArrowheads="1"/>
          </p:cNvSpPr>
          <p:nvPr/>
        </p:nvSpPr>
        <p:spPr bwMode="gray">
          <a:xfrm>
            <a:off x="2079625" y="3729038"/>
            <a:ext cx="914400" cy="4953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4" name="AutoShape 57"/>
          <p:cNvSpPr>
            <a:spLocks noChangeArrowheads="1"/>
          </p:cNvSpPr>
          <p:nvPr/>
        </p:nvSpPr>
        <p:spPr bwMode="gray">
          <a:xfrm>
            <a:off x="1954213" y="4683125"/>
            <a:ext cx="3913187" cy="604838"/>
          </a:xfrm>
          <a:prstGeom prst="roundRect">
            <a:avLst>
              <a:gd name="adj" fmla="val 10889"/>
            </a:avLst>
          </a:prstGeom>
          <a:solidFill>
            <a:srgbClr val="00FFFF"/>
          </a:solidFill>
          <a:ln w="22225">
            <a:solidFill>
              <a:schemeClr val="hlink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lIns="109728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4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AutoShape 58"/>
          <p:cNvSpPr>
            <a:spLocks noChangeArrowheads="1"/>
          </p:cNvSpPr>
          <p:nvPr/>
        </p:nvSpPr>
        <p:spPr bwMode="gray">
          <a:xfrm>
            <a:off x="2114550" y="4718050"/>
            <a:ext cx="914400" cy="4953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56" name="AutoShape 59"/>
          <p:cNvSpPr>
            <a:spLocks noChangeArrowheads="1"/>
          </p:cNvSpPr>
          <p:nvPr/>
        </p:nvSpPr>
        <p:spPr bwMode="gray">
          <a:xfrm>
            <a:off x="1962150" y="5716588"/>
            <a:ext cx="3905250" cy="604837"/>
          </a:xfrm>
          <a:prstGeom prst="roundRect">
            <a:avLst>
              <a:gd name="adj" fmla="val 10889"/>
            </a:avLst>
          </a:prstGeom>
          <a:solidFill>
            <a:srgbClr val="00FFFF"/>
          </a:solidFill>
          <a:ln w="22225">
            <a:solidFill>
              <a:schemeClr val="hlink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lIns="109728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AutoShape 60"/>
          <p:cNvSpPr>
            <a:spLocks noChangeArrowheads="1"/>
          </p:cNvSpPr>
          <p:nvPr/>
        </p:nvSpPr>
        <p:spPr bwMode="gray">
          <a:xfrm>
            <a:off x="2114550" y="5746750"/>
            <a:ext cx="914400" cy="4953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grpSp>
        <p:nvGrpSpPr>
          <p:cNvPr id="8" name="Group 61"/>
          <p:cNvGrpSpPr>
            <a:grpSpLocks/>
          </p:cNvGrpSpPr>
          <p:nvPr/>
        </p:nvGrpSpPr>
        <p:grpSpPr bwMode="auto">
          <a:xfrm rot="5400000">
            <a:off x="1172369" y="2529681"/>
            <a:ext cx="992188" cy="930275"/>
            <a:chOff x="1872" y="1824"/>
            <a:chExt cx="2014" cy="1821"/>
          </a:xfrm>
        </p:grpSpPr>
        <p:sp>
          <p:nvSpPr>
            <p:cNvPr id="59" name="AutoShape 62"/>
            <p:cNvSpPr>
              <a:spLocks noChangeArrowheads="1"/>
            </p:cNvSpPr>
            <p:nvPr/>
          </p:nvSpPr>
          <p:spPr bwMode="gray">
            <a:xfrm rot="16200000" flipH="1">
              <a:off x="1821" y="2614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AutoShape 63"/>
            <p:cNvSpPr>
              <a:spLocks noChangeArrowheads="1"/>
            </p:cNvSpPr>
            <p:nvPr/>
          </p:nvSpPr>
          <p:spPr bwMode="gray">
            <a:xfrm rot="5400000" flipH="1">
              <a:off x="3629" y="2580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AutoShape 64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55" name="Oval 65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556" name="Oval 66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gray">
            <a:xfrm>
              <a:off x="2587" y="1911"/>
              <a:ext cx="528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58" name="Oval 68"/>
            <p:cNvSpPr>
              <a:spLocks noChangeArrowheads="1"/>
            </p:cNvSpPr>
            <p:nvPr/>
          </p:nvSpPr>
          <p:spPr bwMode="gray">
            <a:xfrm>
              <a:off x="2621" y="1912"/>
              <a:ext cx="527" cy="144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gray">
            <a:xfrm>
              <a:off x="2304" y="1911"/>
              <a:ext cx="1096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60" name="Oval 70"/>
            <p:cNvSpPr>
              <a:spLocks noChangeArrowheads="1"/>
            </p:cNvSpPr>
            <p:nvPr/>
          </p:nvSpPr>
          <p:spPr bwMode="gray">
            <a:xfrm>
              <a:off x="2337" y="1912"/>
              <a:ext cx="1096" cy="144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71"/>
          <p:cNvGrpSpPr>
            <a:grpSpLocks/>
          </p:cNvGrpSpPr>
          <p:nvPr/>
        </p:nvGrpSpPr>
        <p:grpSpPr bwMode="auto">
          <a:xfrm rot="5400000">
            <a:off x="1200944" y="3452019"/>
            <a:ext cx="992187" cy="930275"/>
            <a:chOff x="1872" y="1824"/>
            <a:chExt cx="2014" cy="1821"/>
          </a:xfrm>
        </p:grpSpPr>
        <p:sp>
          <p:nvSpPr>
            <p:cNvPr id="69" name="AutoShape 72"/>
            <p:cNvSpPr>
              <a:spLocks noChangeArrowheads="1"/>
            </p:cNvSpPr>
            <p:nvPr/>
          </p:nvSpPr>
          <p:spPr bwMode="gray">
            <a:xfrm rot="16200000" flipH="1">
              <a:off x="1821" y="2614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AutoShape 73"/>
            <p:cNvSpPr>
              <a:spLocks noChangeArrowheads="1"/>
            </p:cNvSpPr>
            <p:nvPr/>
          </p:nvSpPr>
          <p:spPr bwMode="gray">
            <a:xfrm rot="5400000" flipH="1">
              <a:off x="3629" y="2580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AutoShape 74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46" name="Oval 75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547" name="Oval 76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Oval 77"/>
            <p:cNvSpPr>
              <a:spLocks noChangeArrowheads="1"/>
            </p:cNvSpPr>
            <p:nvPr/>
          </p:nvSpPr>
          <p:spPr bwMode="gray">
            <a:xfrm>
              <a:off x="2620" y="1911"/>
              <a:ext cx="528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49" name="Oval 78"/>
            <p:cNvSpPr>
              <a:spLocks noChangeArrowheads="1"/>
            </p:cNvSpPr>
            <p:nvPr/>
          </p:nvSpPr>
          <p:spPr bwMode="gray">
            <a:xfrm>
              <a:off x="2621" y="1912"/>
              <a:ext cx="527" cy="144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Oval 79"/>
            <p:cNvSpPr>
              <a:spLocks noChangeArrowheads="1"/>
            </p:cNvSpPr>
            <p:nvPr/>
          </p:nvSpPr>
          <p:spPr bwMode="gray">
            <a:xfrm>
              <a:off x="2336" y="1911"/>
              <a:ext cx="1096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51" name="Oval 80"/>
            <p:cNvSpPr>
              <a:spLocks noChangeArrowheads="1"/>
            </p:cNvSpPr>
            <p:nvPr/>
          </p:nvSpPr>
          <p:spPr bwMode="gray">
            <a:xfrm>
              <a:off x="2337" y="1912"/>
              <a:ext cx="1096" cy="144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Group 81"/>
          <p:cNvGrpSpPr>
            <a:grpSpLocks/>
          </p:cNvGrpSpPr>
          <p:nvPr/>
        </p:nvGrpSpPr>
        <p:grpSpPr bwMode="auto">
          <a:xfrm rot="5400000">
            <a:off x="1188244" y="4550569"/>
            <a:ext cx="992187" cy="930275"/>
            <a:chOff x="1872" y="1824"/>
            <a:chExt cx="2014" cy="1821"/>
          </a:xfrm>
        </p:grpSpPr>
        <p:sp>
          <p:nvSpPr>
            <p:cNvPr id="79" name="AutoShape 82"/>
            <p:cNvSpPr>
              <a:spLocks noChangeArrowheads="1"/>
            </p:cNvSpPr>
            <p:nvPr/>
          </p:nvSpPr>
          <p:spPr bwMode="gray">
            <a:xfrm rot="16200000" flipH="1">
              <a:off x="1821" y="2614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AutoShape 83"/>
            <p:cNvSpPr>
              <a:spLocks noChangeArrowheads="1"/>
            </p:cNvSpPr>
            <p:nvPr/>
          </p:nvSpPr>
          <p:spPr bwMode="gray">
            <a:xfrm rot="5400000" flipH="1">
              <a:off x="3629" y="2580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AutoShape 84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37" name="Oval 85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538" name="Oval 86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4" name="Oval 87"/>
            <p:cNvSpPr>
              <a:spLocks noChangeArrowheads="1"/>
            </p:cNvSpPr>
            <p:nvPr/>
          </p:nvSpPr>
          <p:spPr bwMode="gray">
            <a:xfrm>
              <a:off x="2620" y="1911"/>
              <a:ext cx="528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40" name="Oval 88"/>
            <p:cNvSpPr>
              <a:spLocks noChangeArrowheads="1"/>
            </p:cNvSpPr>
            <p:nvPr/>
          </p:nvSpPr>
          <p:spPr bwMode="gray">
            <a:xfrm>
              <a:off x="2621" y="1912"/>
              <a:ext cx="527" cy="144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6" name="Oval 89"/>
            <p:cNvSpPr>
              <a:spLocks noChangeArrowheads="1"/>
            </p:cNvSpPr>
            <p:nvPr/>
          </p:nvSpPr>
          <p:spPr bwMode="gray">
            <a:xfrm>
              <a:off x="2336" y="1911"/>
              <a:ext cx="1096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42" name="Oval 90"/>
            <p:cNvSpPr>
              <a:spLocks noChangeArrowheads="1"/>
            </p:cNvSpPr>
            <p:nvPr/>
          </p:nvSpPr>
          <p:spPr bwMode="gray">
            <a:xfrm>
              <a:off x="2337" y="1912"/>
              <a:ext cx="1096" cy="144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" name="Group 91"/>
          <p:cNvGrpSpPr>
            <a:grpSpLocks/>
          </p:cNvGrpSpPr>
          <p:nvPr/>
        </p:nvGrpSpPr>
        <p:grpSpPr bwMode="auto">
          <a:xfrm rot="5400000">
            <a:off x="1193007" y="5534819"/>
            <a:ext cx="992187" cy="930275"/>
            <a:chOff x="1872" y="1824"/>
            <a:chExt cx="2014" cy="1821"/>
          </a:xfrm>
        </p:grpSpPr>
        <p:sp>
          <p:nvSpPr>
            <p:cNvPr id="89" name="AutoShape 92"/>
            <p:cNvSpPr>
              <a:spLocks noChangeArrowheads="1"/>
            </p:cNvSpPr>
            <p:nvPr/>
          </p:nvSpPr>
          <p:spPr bwMode="gray">
            <a:xfrm rot="16200000" flipH="1">
              <a:off x="1821" y="2614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AutoShape 93"/>
            <p:cNvSpPr>
              <a:spLocks noChangeArrowheads="1"/>
            </p:cNvSpPr>
            <p:nvPr/>
          </p:nvSpPr>
          <p:spPr bwMode="gray">
            <a:xfrm rot="5400000" flipH="1">
              <a:off x="3629" y="2580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AutoShape 94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28" name="Oval 95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529" name="Oval 96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4" name="Oval 97"/>
            <p:cNvSpPr>
              <a:spLocks noChangeArrowheads="1"/>
            </p:cNvSpPr>
            <p:nvPr/>
          </p:nvSpPr>
          <p:spPr bwMode="gray">
            <a:xfrm>
              <a:off x="2620" y="1911"/>
              <a:ext cx="528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31" name="Oval 98"/>
            <p:cNvSpPr>
              <a:spLocks noChangeArrowheads="1"/>
            </p:cNvSpPr>
            <p:nvPr/>
          </p:nvSpPr>
          <p:spPr bwMode="gray">
            <a:xfrm>
              <a:off x="2621" y="1912"/>
              <a:ext cx="527" cy="144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Oval 99"/>
            <p:cNvSpPr>
              <a:spLocks noChangeArrowheads="1"/>
            </p:cNvSpPr>
            <p:nvPr/>
          </p:nvSpPr>
          <p:spPr bwMode="gray">
            <a:xfrm>
              <a:off x="2336" y="1911"/>
              <a:ext cx="1096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33" name="Oval 100"/>
            <p:cNvSpPr>
              <a:spLocks noChangeArrowheads="1"/>
            </p:cNvSpPr>
            <p:nvPr/>
          </p:nvSpPr>
          <p:spPr bwMode="gray">
            <a:xfrm>
              <a:off x="2337" y="1912"/>
              <a:ext cx="1096" cy="144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59393" name="Picture 1" descr="E:\TUAN HAI\nam hoc 2017 -2018\giao an xac suat\HAI\ảnh\20161207-041334-f68949ce109e6a2601206ce6f4021463-copy_480x48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00750" y="2643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7" name="2FB23D14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643938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8" name="MarioGameOverNhacChuong-VA-4731955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43875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" name="MarioGameOverNhacChuong-VA-4731955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86688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" name="MarioGameOverNhacChuong-VA-4731955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81888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1" name="Picture 1" descr="E:\TUAN HAI\nam hoc 2017 -2018\giao an xac suat\HAI\ảnh\20161207-041334-f68949ce109e6a2601206ce6f4021463-copy_480x48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00750" y="3643313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2" name="Picture 1" descr="E:\TUAN HAI\nam hoc 2017 -2018\giao an xac suat\HAI\ảnh\20161207-041334-f68949ce109e6a2601206ce6f4021463-copy_480x48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72188" y="5643563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6" name="Title 1"/>
          <p:cNvSpPr txBox="1">
            <a:spLocks/>
          </p:cNvSpPr>
          <p:nvPr/>
        </p:nvSpPr>
        <p:spPr bwMode="auto">
          <a:xfrm>
            <a:off x="1908175" y="188913"/>
            <a:ext cx="5327650" cy="512762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TRẮC NGHIỆM</a:t>
            </a:r>
          </a:p>
        </p:txBody>
      </p:sp>
      <p:grpSp>
        <p:nvGrpSpPr>
          <p:cNvPr id="15" name="Group 2"/>
          <p:cNvGrpSpPr>
            <a:grpSpLocks/>
          </p:cNvGrpSpPr>
          <p:nvPr/>
        </p:nvGrpSpPr>
        <p:grpSpPr bwMode="auto">
          <a:xfrm>
            <a:off x="7010400" y="2057400"/>
            <a:ext cx="1676400" cy="1295400"/>
            <a:chOff x="0" y="144"/>
            <a:chExt cx="1810" cy="1584"/>
          </a:xfrm>
        </p:grpSpPr>
        <p:sp>
          <p:nvSpPr>
            <p:cNvPr id="13523" name="AutoShape 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524" name="Text Box 4"/>
            <p:cNvSpPr txBox="1">
              <a:spLocks noChangeArrowheads="1"/>
            </p:cNvSpPr>
            <p:nvPr/>
          </p:nvSpPr>
          <p:spPr bwMode="auto">
            <a:xfrm>
              <a:off x="82" y="144"/>
              <a:ext cx="1728" cy="1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3300"/>
                  </a:solidFill>
                  <a:latin typeface="VNI-Souvir" pitchFamily="2" charset="0"/>
                </a:rPr>
                <a:t>HEÁT GIÔØ</a:t>
              </a:r>
            </a:p>
          </p:txBody>
        </p:sp>
      </p:grpSp>
      <p:grpSp>
        <p:nvGrpSpPr>
          <p:cNvPr id="16" name="Group 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521" name="AutoShape 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522" name="Text Box 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3300"/>
                  </a:solidFill>
                  <a:latin typeface="VNI-Souvir" pitchFamily="2" charset="0"/>
                </a:rPr>
                <a:t>00</a:t>
              </a:r>
            </a:p>
          </p:txBody>
        </p:sp>
      </p:grpSp>
      <p:grpSp>
        <p:nvGrpSpPr>
          <p:cNvPr id="18" name="Group 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519" name="AutoShape 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520" name="Text Box 1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01</a:t>
              </a:r>
            </a:p>
          </p:txBody>
        </p:sp>
      </p:grpSp>
      <p:grpSp>
        <p:nvGrpSpPr>
          <p:cNvPr id="20" name="Group 1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517" name="AutoShape 1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518" name="Text Box 1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02</a:t>
              </a:r>
            </a:p>
          </p:txBody>
        </p:sp>
      </p:grpSp>
      <p:grpSp>
        <p:nvGrpSpPr>
          <p:cNvPr id="24" name="Group 1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515" name="AutoShape 1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516" name="Text Box 1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03</a:t>
              </a:r>
            </a:p>
          </p:txBody>
        </p:sp>
      </p:grpSp>
      <p:grpSp>
        <p:nvGrpSpPr>
          <p:cNvPr id="25" name="Group 1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513" name="AutoShape 1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514" name="Text Box 1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04</a:t>
              </a:r>
            </a:p>
          </p:txBody>
        </p:sp>
      </p:grpSp>
      <p:grpSp>
        <p:nvGrpSpPr>
          <p:cNvPr id="27" name="Group 2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511" name="AutoShape 2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512" name="Text Box 2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05</a:t>
              </a:r>
            </a:p>
          </p:txBody>
        </p:sp>
      </p:grpSp>
      <p:grpSp>
        <p:nvGrpSpPr>
          <p:cNvPr id="29" name="Group 2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509" name="AutoShape 2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510" name="Text Box 2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06</a:t>
              </a:r>
            </a:p>
          </p:txBody>
        </p:sp>
      </p:grpSp>
      <p:grpSp>
        <p:nvGrpSpPr>
          <p:cNvPr id="12512" name="Group 2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507" name="AutoShape 2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508" name="Text Box 2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07</a:t>
              </a:r>
            </a:p>
          </p:txBody>
        </p:sp>
      </p:grpSp>
      <p:grpSp>
        <p:nvGrpSpPr>
          <p:cNvPr id="12515" name="Group 2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505" name="AutoShape 3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506" name="Text Box 3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08</a:t>
              </a:r>
            </a:p>
          </p:txBody>
        </p:sp>
      </p:grpSp>
      <p:grpSp>
        <p:nvGrpSpPr>
          <p:cNvPr id="12517" name="Group 3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503" name="AutoShape 3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504" name="Text Box 3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09</a:t>
              </a:r>
            </a:p>
          </p:txBody>
        </p:sp>
      </p:grpSp>
      <p:grpSp>
        <p:nvGrpSpPr>
          <p:cNvPr id="12519" name="Group 3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501" name="AutoShape 3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502" name="Text Box 3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10</a:t>
              </a:r>
            </a:p>
          </p:txBody>
        </p:sp>
      </p:grpSp>
      <p:grpSp>
        <p:nvGrpSpPr>
          <p:cNvPr id="12520" name="Group 3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99" name="AutoShape 3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500" name="Text Box 4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11</a:t>
              </a:r>
            </a:p>
          </p:txBody>
        </p:sp>
      </p:grpSp>
      <p:grpSp>
        <p:nvGrpSpPr>
          <p:cNvPr id="12521" name="Group 4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97" name="AutoShape 4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98" name="Text Box 4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12</a:t>
              </a:r>
            </a:p>
          </p:txBody>
        </p:sp>
      </p:grpSp>
      <p:grpSp>
        <p:nvGrpSpPr>
          <p:cNvPr id="12524" name="Group 4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95" name="AutoShape 4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96" name="Text Box 4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13</a:t>
              </a:r>
            </a:p>
          </p:txBody>
        </p:sp>
      </p:grpSp>
      <p:grpSp>
        <p:nvGrpSpPr>
          <p:cNvPr id="12526" name="Group 4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93" name="AutoShape 4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94" name="Text Box 4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14</a:t>
              </a:r>
            </a:p>
          </p:txBody>
        </p:sp>
      </p:grpSp>
      <p:grpSp>
        <p:nvGrpSpPr>
          <p:cNvPr id="12528" name="Group 5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91" name="AutoShape 5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92" name="Text Box 5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15</a:t>
              </a:r>
            </a:p>
          </p:txBody>
        </p:sp>
      </p:grpSp>
      <p:grpSp>
        <p:nvGrpSpPr>
          <p:cNvPr id="12529" name="Group 5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89" name="AutoShape 5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90" name="Text Box 5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16</a:t>
              </a:r>
            </a:p>
          </p:txBody>
        </p:sp>
      </p:grpSp>
      <p:grpSp>
        <p:nvGrpSpPr>
          <p:cNvPr id="12530" name="Group 5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87" name="AutoShape 5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88" name="Text Box 5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17</a:t>
              </a:r>
            </a:p>
          </p:txBody>
        </p:sp>
      </p:grpSp>
      <p:grpSp>
        <p:nvGrpSpPr>
          <p:cNvPr id="12533" name="Group 5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85" name="AutoShape 6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86" name="Text Box 6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18</a:t>
              </a:r>
            </a:p>
          </p:txBody>
        </p:sp>
      </p:grpSp>
      <p:grpSp>
        <p:nvGrpSpPr>
          <p:cNvPr id="12535" name="Group 6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83" name="AutoShape 6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84" name="Text Box 6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19</a:t>
              </a:r>
            </a:p>
          </p:txBody>
        </p:sp>
      </p:grpSp>
      <p:grpSp>
        <p:nvGrpSpPr>
          <p:cNvPr id="12537" name="Group 6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81" name="AutoShape 6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82" name="Text Box 6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20</a:t>
              </a:r>
            </a:p>
          </p:txBody>
        </p:sp>
      </p:grpSp>
      <p:grpSp>
        <p:nvGrpSpPr>
          <p:cNvPr id="12538" name="Group 6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79" name="AutoShape 6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80" name="Text Box 7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21</a:t>
              </a:r>
            </a:p>
          </p:txBody>
        </p:sp>
      </p:grpSp>
      <p:grpSp>
        <p:nvGrpSpPr>
          <p:cNvPr id="12539" name="Group 7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77" name="AutoShape 7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78" name="Text Box 7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22</a:t>
              </a:r>
            </a:p>
          </p:txBody>
        </p:sp>
      </p:grpSp>
      <p:grpSp>
        <p:nvGrpSpPr>
          <p:cNvPr id="12540" name="Group 7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75" name="AutoShape 7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76" name="Text Box 7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23</a:t>
              </a:r>
            </a:p>
          </p:txBody>
        </p:sp>
      </p:grpSp>
      <p:grpSp>
        <p:nvGrpSpPr>
          <p:cNvPr id="12541" name="Group 7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73" name="AutoShape 7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74" name="Text Box 7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24</a:t>
              </a:r>
            </a:p>
          </p:txBody>
        </p:sp>
      </p:grpSp>
      <p:grpSp>
        <p:nvGrpSpPr>
          <p:cNvPr id="12542" name="Group 8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71" name="AutoShape 8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72" name="Text Box 8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25</a:t>
              </a:r>
            </a:p>
          </p:txBody>
        </p:sp>
      </p:grpSp>
      <p:grpSp>
        <p:nvGrpSpPr>
          <p:cNvPr id="12543" name="Group 8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69" name="AutoShape 8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70" name="Text Box 8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26</a:t>
              </a:r>
            </a:p>
          </p:txBody>
        </p:sp>
      </p:grpSp>
      <p:grpSp>
        <p:nvGrpSpPr>
          <p:cNvPr id="33" name="Group 8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67" name="AutoShape 8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68" name="Text Box 8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27</a:t>
              </a:r>
            </a:p>
          </p:txBody>
        </p:sp>
      </p:grpSp>
      <p:grpSp>
        <p:nvGrpSpPr>
          <p:cNvPr id="34" name="Group 8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65" name="AutoShape 9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66" name="Text Box 9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28</a:t>
              </a:r>
            </a:p>
          </p:txBody>
        </p:sp>
      </p:grpSp>
      <p:grpSp>
        <p:nvGrpSpPr>
          <p:cNvPr id="36" name="Group 9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63" name="AutoShape 9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64" name="Text Box 9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29</a:t>
              </a:r>
            </a:p>
          </p:txBody>
        </p:sp>
      </p:grpSp>
      <p:grpSp>
        <p:nvGrpSpPr>
          <p:cNvPr id="38" name="Group 9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61" name="AutoShape 9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62" name="Text Box 9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30</a:t>
              </a:r>
            </a:p>
          </p:txBody>
        </p:sp>
      </p:grpSp>
      <p:grpSp>
        <p:nvGrpSpPr>
          <p:cNvPr id="42" name="Group 9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59" name="AutoShape 9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60" name="Text Box 10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31</a:t>
              </a:r>
            </a:p>
          </p:txBody>
        </p:sp>
      </p:grpSp>
      <p:grpSp>
        <p:nvGrpSpPr>
          <p:cNvPr id="43" name="Group 10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57" name="AutoShape 10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58" name="Text Box 10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32</a:t>
              </a:r>
            </a:p>
          </p:txBody>
        </p:sp>
      </p:grpSp>
      <p:grpSp>
        <p:nvGrpSpPr>
          <p:cNvPr id="45" name="Group 10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55" name="AutoShape 10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56" name="Text Box 10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33</a:t>
              </a:r>
            </a:p>
          </p:txBody>
        </p:sp>
      </p:grpSp>
      <p:grpSp>
        <p:nvGrpSpPr>
          <p:cNvPr id="47" name="Group 10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53" name="AutoShape 10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54" name="Text Box 10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34</a:t>
              </a:r>
            </a:p>
          </p:txBody>
        </p:sp>
      </p:grpSp>
      <p:grpSp>
        <p:nvGrpSpPr>
          <p:cNvPr id="48" name="Group 11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51" name="AutoShape 11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52" name="Text Box 11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35</a:t>
              </a:r>
            </a:p>
          </p:txBody>
        </p:sp>
      </p:grpSp>
      <p:grpSp>
        <p:nvGrpSpPr>
          <p:cNvPr id="49" name="Group 11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49" name="AutoShape 11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50" name="Text Box 11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36</a:t>
              </a:r>
            </a:p>
          </p:txBody>
        </p:sp>
      </p:grpSp>
      <p:grpSp>
        <p:nvGrpSpPr>
          <p:cNvPr id="58" name="Group 11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47" name="AutoShape 11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48" name="Text Box 11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37</a:t>
              </a:r>
            </a:p>
          </p:txBody>
        </p:sp>
      </p:grpSp>
      <p:grpSp>
        <p:nvGrpSpPr>
          <p:cNvPr id="62" name="Group 11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45" name="AutoShape 12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46" name="Text Box 12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38</a:t>
              </a:r>
            </a:p>
          </p:txBody>
        </p:sp>
      </p:grpSp>
      <p:grpSp>
        <p:nvGrpSpPr>
          <p:cNvPr id="63" name="Group 12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43" name="AutoShape 12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44" name="Text Box 12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39</a:t>
              </a:r>
            </a:p>
          </p:txBody>
        </p:sp>
      </p:grpSp>
      <p:grpSp>
        <p:nvGrpSpPr>
          <p:cNvPr id="12544" name="Group 12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41" name="AutoShape 12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42" name="Text Box 12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40</a:t>
              </a:r>
            </a:p>
          </p:txBody>
        </p:sp>
      </p:grpSp>
      <p:grpSp>
        <p:nvGrpSpPr>
          <p:cNvPr id="12547" name="Group 12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39" name="AutoShape 12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40" name="Text Box 13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41</a:t>
              </a:r>
            </a:p>
          </p:txBody>
        </p:sp>
      </p:grpSp>
      <p:grpSp>
        <p:nvGrpSpPr>
          <p:cNvPr id="12549" name="Group 13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37" name="AutoShape 13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38" name="Text Box 13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42</a:t>
              </a:r>
            </a:p>
          </p:txBody>
        </p:sp>
      </p:grpSp>
      <p:grpSp>
        <p:nvGrpSpPr>
          <p:cNvPr id="12551" name="Group 13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35" name="AutoShape 13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36" name="Text Box 13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43</a:t>
              </a:r>
            </a:p>
          </p:txBody>
        </p:sp>
      </p:grpSp>
      <p:grpSp>
        <p:nvGrpSpPr>
          <p:cNvPr id="12552" name="Group 13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33" name="AutoShape 13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34" name="Text Box 13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44</a:t>
              </a:r>
            </a:p>
          </p:txBody>
        </p:sp>
      </p:grpSp>
      <p:grpSp>
        <p:nvGrpSpPr>
          <p:cNvPr id="12553" name="Group 14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31" name="AutoShape 14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32" name="Text Box 14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45</a:t>
              </a:r>
            </a:p>
          </p:txBody>
        </p:sp>
      </p:grpSp>
      <p:grpSp>
        <p:nvGrpSpPr>
          <p:cNvPr id="12556" name="Group 14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29" name="AutoShape 14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30" name="Text Box 14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46</a:t>
              </a:r>
            </a:p>
          </p:txBody>
        </p:sp>
      </p:grpSp>
      <p:grpSp>
        <p:nvGrpSpPr>
          <p:cNvPr id="12558" name="Group 14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27" name="AutoShape 14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28" name="Text Box 14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47</a:t>
              </a:r>
            </a:p>
          </p:txBody>
        </p:sp>
      </p:grpSp>
      <p:grpSp>
        <p:nvGrpSpPr>
          <p:cNvPr id="12560" name="Group 14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25" name="AutoShape 15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26" name="Text Box 15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48</a:t>
              </a:r>
            </a:p>
          </p:txBody>
        </p:sp>
      </p:grpSp>
      <p:grpSp>
        <p:nvGrpSpPr>
          <p:cNvPr id="12561" name="Group 15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23" name="AutoShape 15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24" name="Text Box 15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49</a:t>
              </a:r>
            </a:p>
          </p:txBody>
        </p:sp>
      </p:grpSp>
      <p:grpSp>
        <p:nvGrpSpPr>
          <p:cNvPr id="12562" name="Group 15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21" name="AutoShape 15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22" name="Text Box 15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50</a:t>
              </a:r>
            </a:p>
          </p:txBody>
        </p:sp>
      </p:grpSp>
      <p:grpSp>
        <p:nvGrpSpPr>
          <p:cNvPr id="12565" name="Group 15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19" name="AutoShape 15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20" name="Text Box 16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51</a:t>
              </a:r>
            </a:p>
          </p:txBody>
        </p:sp>
      </p:grpSp>
      <p:grpSp>
        <p:nvGrpSpPr>
          <p:cNvPr id="12567" name="Group 16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17" name="AutoShape 16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18" name="Text Box 16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52</a:t>
              </a:r>
            </a:p>
          </p:txBody>
        </p:sp>
      </p:grpSp>
      <p:grpSp>
        <p:nvGrpSpPr>
          <p:cNvPr id="12569" name="Group 16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15" name="AutoShape 16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16" name="Text Box 16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53</a:t>
              </a:r>
            </a:p>
          </p:txBody>
        </p:sp>
      </p:grpSp>
      <p:grpSp>
        <p:nvGrpSpPr>
          <p:cNvPr id="12570" name="Group 16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13" name="AutoShape 16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14" name="Text Box 16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54</a:t>
              </a:r>
            </a:p>
          </p:txBody>
        </p:sp>
      </p:grpSp>
      <p:grpSp>
        <p:nvGrpSpPr>
          <p:cNvPr id="12571" name="Group 17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11" name="AutoShape 17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12" name="Text Box 17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55</a:t>
              </a:r>
            </a:p>
          </p:txBody>
        </p:sp>
      </p:grpSp>
      <p:grpSp>
        <p:nvGrpSpPr>
          <p:cNvPr id="12574" name="Group 17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09" name="AutoShape 17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10" name="Text Box 17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56</a:t>
              </a:r>
            </a:p>
          </p:txBody>
        </p:sp>
      </p:grpSp>
      <p:grpSp>
        <p:nvGrpSpPr>
          <p:cNvPr id="65" name="Group 17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07" name="AutoShape 17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08" name="Text Box 17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57</a:t>
              </a:r>
            </a:p>
          </p:txBody>
        </p:sp>
      </p:grpSp>
      <p:grpSp>
        <p:nvGrpSpPr>
          <p:cNvPr id="67" name="Group 17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05" name="AutoShape 18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06" name="Text Box 18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58</a:t>
              </a:r>
            </a:p>
          </p:txBody>
        </p:sp>
      </p:grpSp>
      <p:grpSp>
        <p:nvGrpSpPr>
          <p:cNvPr id="68" name="Group 18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3403" name="AutoShape 18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04" name="Text Box 18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59</a:t>
              </a:r>
            </a:p>
          </p:txBody>
        </p:sp>
      </p:grpSp>
      <p:grpSp>
        <p:nvGrpSpPr>
          <p:cNvPr id="72" name="Group 185"/>
          <p:cNvGrpSpPr>
            <a:grpSpLocks/>
          </p:cNvGrpSpPr>
          <p:nvPr/>
        </p:nvGrpSpPr>
        <p:grpSpPr bwMode="auto">
          <a:xfrm>
            <a:off x="6934200" y="1905000"/>
            <a:ext cx="1828800" cy="1600200"/>
            <a:chOff x="0" y="144"/>
            <a:chExt cx="1728" cy="1584"/>
          </a:xfrm>
        </p:grpSpPr>
        <p:sp>
          <p:nvSpPr>
            <p:cNvPr id="13401" name="AutoShape 18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3402" name="Text Box 18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60</a:t>
              </a:r>
            </a:p>
          </p:txBody>
        </p:sp>
      </p:grpSp>
      <p:grpSp>
        <p:nvGrpSpPr>
          <p:cNvPr id="292" name="Group 291"/>
          <p:cNvGrpSpPr/>
          <p:nvPr/>
        </p:nvGrpSpPr>
        <p:grpSpPr>
          <a:xfrm>
            <a:off x="265113" y="692150"/>
            <a:ext cx="8305800" cy="565150"/>
            <a:chOff x="265113" y="692150"/>
            <a:chExt cx="8305800" cy="565150"/>
          </a:xfrm>
        </p:grpSpPr>
        <p:sp>
          <p:nvSpPr>
            <p:cNvPr id="13337" name="TextBox 122"/>
            <p:cNvSpPr txBox="1">
              <a:spLocks noChangeArrowheads="1"/>
            </p:cNvSpPr>
            <p:nvPr/>
          </p:nvSpPr>
          <p:spPr bwMode="auto">
            <a:xfrm>
              <a:off x="265113" y="692150"/>
              <a:ext cx="830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Câu 2</a:t>
              </a: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:Số tập con của tập hợp               là </a:t>
              </a:r>
            </a:p>
          </p:txBody>
        </p:sp>
        <p:graphicFrame>
          <p:nvGraphicFramePr>
            <p:cNvPr id="13314" name="Object 292"/>
            <p:cNvGraphicFramePr>
              <a:graphicFrameLocks noChangeAspect="1"/>
            </p:cNvGraphicFramePr>
            <p:nvPr/>
          </p:nvGraphicFramePr>
          <p:xfrm>
            <a:off x="4673600" y="698500"/>
            <a:ext cx="1117600" cy="558800"/>
          </p:xfrm>
          <a:graphic>
            <a:graphicData uri="http://schemas.openxmlformats.org/presentationml/2006/ole">
              <p:oleObj spid="_x0000_s13314" name="Equation" r:id="rId11" imgW="609480" imgH="253800" progId="Equation.DSMT4">
                <p:embed/>
              </p:oleObj>
            </a:graphicData>
          </a:graphic>
        </p:graphicFrame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000"/>
                            </p:stCondLst>
                            <p:childTnLst>
                              <p:par>
                                <p:cTn id="9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000"/>
                            </p:stCondLst>
                            <p:childTnLst>
                              <p:par>
                                <p:cTn id="10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8000"/>
                            </p:stCondLst>
                            <p:childTnLst>
                              <p:par>
                                <p:cTn id="10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6000"/>
                            </p:stCondLst>
                            <p:childTnLst>
                              <p:par>
                                <p:cTn id="12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3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8000"/>
                            </p:stCondLst>
                            <p:childTnLst>
                              <p:par>
                                <p:cTn id="13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9000"/>
                            </p:stCondLst>
                            <p:childTnLst>
                              <p:par>
                                <p:cTn id="13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0"/>
                            </p:stCondLst>
                            <p:childTnLst>
                              <p:par>
                                <p:cTn id="14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1000"/>
                            </p:stCondLst>
                            <p:childTnLst>
                              <p:par>
                                <p:cTn id="14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2000"/>
                            </p:stCondLst>
                            <p:childTnLst>
                              <p:par>
                                <p:cTn id="14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3000"/>
                            </p:stCondLst>
                            <p:childTnLst>
                              <p:par>
                                <p:cTn id="14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4000"/>
                            </p:stCondLst>
                            <p:childTnLst>
                              <p:par>
                                <p:cTn id="15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5000"/>
                            </p:stCondLst>
                            <p:childTnLst>
                              <p:par>
                                <p:cTn id="15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6000"/>
                            </p:stCondLst>
                            <p:childTnLst>
                              <p:par>
                                <p:cTn id="15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7000"/>
                            </p:stCondLst>
                            <p:childTnLst>
                              <p:par>
                                <p:cTn id="16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8000"/>
                            </p:stCondLst>
                            <p:childTnLst>
                              <p:par>
                                <p:cTn id="16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9000"/>
                            </p:stCondLst>
                            <p:childTnLst>
                              <p:par>
                                <p:cTn id="16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30000"/>
                            </p:stCondLst>
                            <p:childTnLst>
                              <p:par>
                                <p:cTn id="17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31000"/>
                            </p:stCondLst>
                            <p:childTnLst>
                              <p:par>
                                <p:cTn id="17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32000"/>
                            </p:stCondLst>
                            <p:childTnLst>
                              <p:par>
                                <p:cTn id="17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33000"/>
                            </p:stCondLst>
                            <p:childTnLst>
                              <p:par>
                                <p:cTn id="17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34000"/>
                            </p:stCondLst>
                            <p:childTnLst>
                              <p:par>
                                <p:cTn id="18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35000"/>
                            </p:stCondLst>
                            <p:childTnLst>
                              <p:par>
                                <p:cTn id="18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36000"/>
                            </p:stCondLst>
                            <p:childTnLst>
                              <p:par>
                                <p:cTn id="18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37000"/>
                            </p:stCondLst>
                            <p:childTnLst>
                              <p:par>
                                <p:cTn id="19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38000"/>
                            </p:stCondLst>
                            <p:childTnLst>
                              <p:par>
                                <p:cTn id="19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39000"/>
                            </p:stCondLst>
                            <p:childTnLst>
                              <p:par>
                                <p:cTn id="19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40000"/>
                            </p:stCondLst>
                            <p:childTnLst>
                              <p:par>
                                <p:cTn id="20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41000"/>
                            </p:stCondLst>
                            <p:childTnLst>
                              <p:par>
                                <p:cTn id="20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42000"/>
                            </p:stCondLst>
                            <p:childTnLst>
                              <p:par>
                                <p:cTn id="20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43000"/>
                            </p:stCondLst>
                            <p:childTnLst>
                              <p:par>
                                <p:cTn id="20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44000"/>
                            </p:stCondLst>
                            <p:childTnLst>
                              <p:par>
                                <p:cTn id="21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5000"/>
                            </p:stCondLst>
                            <p:childTnLst>
                              <p:par>
                                <p:cTn id="21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46000"/>
                            </p:stCondLst>
                            <p:childTnLst>
                              <p:par>
                                <p:cTn id="21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47000"/>
                            </p:stCondLst>
                            <p:childTnLst>
                              <p:par>
                                <p:cTn id="22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48000"/>
                            </p:stCondLst>
                            <p:childTnLst>
                              <p:par>
                                <p:cTn id="22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49000"/>
                            </p:stCondLst>
                            <p:childTnLst>
                              <p:par>
                                <p:cTn id="22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50000"/>
                            </p:stCondLst>
                            <p:childTnLst>
                              <p:par>
                                <p:cTn id="23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1000"/>
                            </p:stCondLst>
                            <p:childTnLst>
                              <p:par>
                                <p:cTn id="23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52000"/>
                            </p:stCondLst>
                            <p:childTnLst>
                              <p:par>
                                <p:cTn id="23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53000"/>
                            </p:stCondLst>
                            <p:childTnLst>
                              <p:par>
                                <p:cTn id="23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54000"/>
                            </p:stCondLst>
                            <p:childTnLst>
                              <p:par>
                                <p:cTn id="24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55000"/>
                            </p:stCondLst>
                            <p:childTnLst>
                              <p:par>
                                <p:cTn id="24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56000"/>
                            </p:stCondLst>
                            <p:childTnLst>
                              <p:par>
                                <p:cTn id="24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7000"/>
                            </p:stCondLst>
                            <p:childTnLst>
                              <p:par>
                                <p:cTn id="25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58000"/>
                            </p:stCondLst>
                            <p:childTnLst>
                              <p:par>
                                <p:cTn id="25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59000"/>
                            </p:stCondLst>
                            <p:childTnLst>
                              <p:par>
                                <p:cTn id="25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8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9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0" fill="hold">
                      <p:stCondLst>
                        <p:cond delay="0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3FFB3"/>
                                      </p:to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8" dur="500"/>
                                        <p:tgtEl>
                                          <p:spTgt spid="5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69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0" fill="hold">
                      <p:stCondLst>
                        <p:cond delay="0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3FFB3"/>
                                      </p:to>
                                    </p:animClr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79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0" fill="hold">
                      <p:stCondLst>
                        <p:cond delay="0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3FFB3"/>
                                      </p:to>
                                    </p:animClr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8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8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" fill="hold">
                      <p:stCondLst>
                        <p:cond delay="0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3FFB3"/>
                                      </p:to>
                                    </p:animClr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audio>
              <p:cMediaNode>
                <p:cTn id="29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7"/>
                </p:tgtEl>
              </p:cMediaNode>
            </p:audio>
            <p:audio>
              <p:cMediaNode>
                <p:cTn id="30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8"/>
                </p:tgtEl>
              </p:cMediaNode>
            </p:audio>
            <p:audio>
              <p:cMediaNode>
                <p:cTn id="30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9"/>
                </p:tgtEl>
              </p:cMediaNode>
            </p:audio>
            <p:audio>
              <p:cMediaNode>
                <p:cTn id="30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0"/>
                </p:tgtEl>
              </p:cMediaNode>
            </p:audio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E:\TUAN HAI\nam hoc 2017 -2018\giao an xac suat\HAI\ảnh\imag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48400" y="4648200"/>
            <a:ext cx="728662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319213" y="2168525"/>
            <a:ext cx="768350" cy="3932238"/>
            <a:chOff x="-136" y="739"/>
            <a:chExt cx="484" cy="2798"/>
          </a:xfrm>
        </p:grpSpPr>
        <p:grpSp>
          <p:nvGrpSpPr>
            <p:cNvPr id="14588" name="Group 10"/>
            <p:cNvGrpSpPr>
              <a:grpSpLocks/>
            </p:cNvGrpSpPr>
            <p:nvPr/>
          </p:nvGrpSpPr>
          <p:grpSpPr bwMode="auto">
            <a:xfrm rot="5400000">
              <a:off x="-1277" y="2069"/>
              <a:ext cx="2776" cy="115"/>
              <a:chOff x="0" y="1896"/>
              <a:chExt cx="5760" cy="120"/>
            </a:xfrm>
          </p:grpSpPr>
          <p:sp>
            <p:nvSpPr>
              <p:cNvPr id="14629" name="Rectangle 11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630" name="Rectangle 12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4589" name="Group 13"/>
            <p:cNvGrpSpPr>
              <a:grpSpLocks/>
            </p:cNvGrpSpPr>
            <p:nvPr/>
          </p:nvGrpSpPr>
          <p:grpSpPr bwMode="auto">
            <a:xfrm rot="5400000">
              <a:off x="21" y="2062"/>
              <a:ext cx="175" cy="472"/>
              <a:chOff x="1843" y="99"/>
              <a:chExt cx="2039" cy="4980"/>
            </a:xfrm>
          </p:grpSpPr>
          <p:sp>
            <p:nvSpPr>
              <p:cNvPr id="39" name="AutoShape 14"/>
              <p:cNvSpPr>
                <a:spLocks noChangeArrowheads="1"/>
              </p:cNvSpPr>
              <p:nvPr/>
            </p:nvSpPr>
            <p:spPr bwMode="gray">
              <a:xfrm rot="16200000" flipH="1">
                <a:off x="1668" y="2631"/>
                <a:ext cx="306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AutoShape 15"/>
              <p:cNvSpPr>
                <a:spLocks noChangeArrowheads="1"/>
              </p:cNvSpPr>
              <p:nvPr/>
            </p:nvSpPr>
            <p:spPr bwMode="gray">
              <a:xfrm rot="5400000" flipH="1">
                <a:off x="3497" y="2600"/>
                <a:ext cx="306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AutoShape 16"/>
              <p:cNvSpPr>
                <a:spLocks noChangeArrowheads="1"/>
              </p:cNvSpPr>
              <p:nvPr/>
            </p:nvSpPr>
            <p:spPr bwMode="gray">
              <a:xfrm rot="10800000" flipH="1">
                <a:off x="2584" y="3364"/>
                <a:ext cx="303" cy="22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623" name="Oval 17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624" name="Oval 18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Oval 19"/>
              <p:cNvSpPr>
                <a:spLocks noChangeArrowheads="1"/>
              </p:cNvSpPr>
              <p:nvPr/>
            </p:nvSpPr>
            <p:spPr bwMode="gray">
              <a:xfrm>
                <a:off x="1795" y="125"/>
                <a:ext cx="1908" cy="48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626" name="Oval 20"/>
              <p:cNvSpPr>
                <a:spLocks noChangeArrowheads="1"/>
              </p:cNvSpPr>
              <p:nvPr/>
            </p:nvSpPr>
            <p:spPr bwMode="gray">
              <a:xfrm>
                <a:off x="1932" y="187"/>
                <a:ext cx="1907" cy="489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" name="Oval 21"/>
              <p:cNvSpPr>
                <a:spLocks noChangeArrowheads="1"/>
              </p:cNvSpPr>
              <p:nvPr/>
            </p:nvSpPr>
            <p:spPr bwMode="gray">
              <a:xfrm>
                <a:off x="2176" y="94"/>
                <a:ext cx="1119" cy="4896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628" name="Oval 22"/>
              <p:cNvSpPr>
                <a:spLocks noChangeArrowheads="1"/>
              </p:cNvSpPr>
              <p:nvPr/>
            </p:nvSpPr>
            <p:spPr bwMode="gray">
              <a:xfrm>
                <a:off x="2337" y="187"/>
                <a:ext cx="1096" cy="489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4590" name="Group 23"/>
            <p:cNvGrpSpPr>
              <a:grpSpLocks/>
            </p:cNvGrpSpPr>
            <p:nvPr/>
          </p:nvGrpSpPr>
          <p:grpSpPr bwMode="auto">
            <a:xfrm rot="5400000">
              <a:off x="24" y="1476"/>
              <a:ext cx="175" cy="472"/>
              <a:chOff x="1843" y="99"/>
              <a:chExt cx="2039" cy="4980"/>
            </a:xfrm>
          </p:grpSpPr>
          <p:sp>
            <p:nvSpPr>
              <p:cNvPr id="30" name="AutoShape 24"/>
              <p:cNvSpPr>
                <a:spLocks noChangeArrowheads="1"/>
              </p:cNvSpPr>
              <p:nvPr/>
            </p:nvSpPr>
            <p:spPr bwMode="gray">
              <a:xfrm rot="16200000" flipH="1">
                <a:off x="1665" y="2631"/>
                <a:ext cx="306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AutoShape 25"/>
              <p:cNvSpPr>
                <a:spLocks noChangeArrowheads="1"/>
              </p:cNvSpPr>
              <p:nvPr/>
            </p:nvSpPr>
            <p:spPr bwMode="gray">
              <a:xfrm rot="5400000" flipH="1">
                <a:off x="3494" y="2600"/>
                <a:ext cx="306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AutoShape 26"/>
              <p:cNvSpPr>
                <a:spLocks noChangeArrowheads="1"/>
              </p:cNvSpPr>
              <p:nvPr/>
            </p:nvSpPr>
            <p:spPr bwMode="gray">
              <a:xfrm rot="10800000" flipH="1">
                <a:off x="2581" y="3364"/>
                <a:ext cx="303" cy="22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614" name="Oval 27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615" name="Oval 28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Oval 29"/>
              <p:cNvSpPr>
                <a:spLocks noChangeArrowheads="1"/>
              </p:cNvSpPr>
              <p:nvPr/>
            </p:nvSpPr>
            <p:spPr bwMode="gray">
              <a:xfrm>
                <a:off x="1792" y="125"/>
                <a:ext cx="1908" cy="48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617" name="Oval 30"/>
              <p:cNvSpPr>
                <a:spLocks noChangeArrowheads="1"/>
              </p:cNvSpPr>
              <p:nvPr/>
            </p:nvSpPr>
            <p:spPr bwMode="gray">
              <a:xfrm>
                <a:off x="1932" y="187"/>
                <a:ext cx="1907" cy="489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Oval 31"/>
              <p:cNvSpPr>
                <a:spLocks noChangeArrowheads="1"/>
              </p:cNvSpPr>
              <p:nvPr/>
            </p:nvSpPr>
            <p:spPr bwMode="gray">
              <a:xfrm>
                <a:off x="2173" y="94"/>
                <a:ext cx="1119" cy="4896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619" name="Oval 32"/>
              <p:cNvSpPr>
                <a:spLocks noChangeArrowheads="1"/>
              </p:cNvSpPr>
              <p:nvPr/>
            </p:nvSpPr>
            <p:spPr bwMode="gray">
              <a:xfrm>
                <a:off x="2337" y="187"/>
                <a:ext cx="1096" cy="489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4591" name="Group 33"/>
            <p:cNvGrpSpPr>
              <a:grpSpLocks/>
            </p:cNvGrpSpPr>
            <p:nvPr/>
          </p:nvGrpSpPr>
          <p:grpSpPr bwMode="auto">
            <a:xfrm rot="5400000">
              <a:off x="12" y="3214"/>
              <a:ext cx="175" cy="472"/>
              <a:chOff x="1843" y="99"/>
              <a:chExt cx="2039" cy="4980"/>
            </a:xfrm>
          </p:grpSpPr>
          <p:sp>
            <p:nvSpPr>
              <p:cNvPr id="21" name="AutoShape 34"/>
              <p:cNvSpPr>
                <a:spLocks noChangeArrowheads="1"/>
              </p:cNvSpPr>
              <p:nvPr/>
            </p:nvSpPr>
            <p:spPr bwMode="gray">
              <a:xfrm rot="16200000" flipH="1">
                <a:off x="1683" y="2618"/>
                <a:ext cx="306" cy="237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AutoShape 35"/>
              <p:cNvSpPr>
                <a:spLocks noChangeArrowheads="1"/>
              </p:cNvSpPr>
              <p:nvPr/>
            </p:nvSpPr>
            <p:spPr bwMode="gray">
              <a:xfrm rot="5400000" flipH="1">
                <a:off x="3618" y="2600"/>
                <a:ext cx="306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AutoShape 36"/>
              <p:cNvSpPr>
                <a:spLocks noChangeArrowheads="1"/>
              </p:cNvSpPr>
              <p:nvPr/>
            </p:nvSpPr>
            <p:spPr bwMode="gray">
              <a:xfrm rot="10800000" flipH="1">
                <a:off x="2705" y="3364"/>
                <a:ext cx="303" cy="22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605" name="Oval 37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606" name="Oval 38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Oval 39"/>
              <p:cNvSpPr>
                <a:spLocks noChangeArrowheads="1"/>
              </p:cNvSpPr>
              <p:nvPr/>
            </p:nvSpPr>
            <p:spPr bwMode="gray">
              <a:xfrm>
                <a:off x="1876" y="125"/>
                <a:ext cx="1948" cy="48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608" name="Oval 40"/>
              <p:cNvSpPr>
                <a:spLocks noChangeArrowheads="1"/>
              </p:cNvSpPr>
              <p:nvPr/>
            </p:nvSpPr>
            <p:spPr bwMode="gray">
              <a:xfrm>
                <a:off x="1932" y="187"/>
                <a:ext cx="1907" cy="489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Oval 41"/>
              <p:cNvSpPr>
                <a:spLocks noChangeArrowheads="1"/>
              </p:cNvSpPr>
              <p:nvPr/>
            </p:nvSpPr>
            <p:spPr bwMode="gray">
              <a:xfrm>
                <a:off x="2297" y="94"/>
                <a:ext cx="1119" cy="4896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610" name="Oval 42"/>
              <p:cNvSpPr>
                <a:spLocks noChangeArrowheads="1"/>
              </p:cNvSpPr>
              <p:nvPr/>
            </p:nvSpPr>
            <p:spPr bwMode="gray">
              <a:xfrm>
                <a:off x="2337" y="187"/>
                <a:ext cx="1096" cy="489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4592" name="Group 43"/>
            <p:cNvGrpSpPr>
              <a:grpSpLocks/>
            </p:cNvGrpSpPr>
            <p:nvPr/>
          </p:nvGrpSpPr>
          <p:grpSpPr bwMode="auto">
            <a:xfrm rot="5400000">
              <a:off x="24" y="2638"/>
              <a:ext cx="175" cy="472"/>
              <a:chOff x="1843" y="99"/>
              <a:chExt cx="2039" cy="4980"/>
            </a:xfrm>
          </p:grpSpPr>
          <p:sp>
            <p:nvSpPr>
              <p:cNvPr id="12" name="AutoShape 44"/>
              <p:cNvSpPr>
                <a:spLocks noChangeArrowheads="1"/>
              </p:cNvSpPr>
              <p:nvPr/>
            </p:nvSpPr>
            <p:spPr bwMode="gray">
              <a:xfrm rot="16200000" flipH="1">
                <a:off x="1669" y="2631"/>
                <a:ext cx="306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AutoShape 45"/>
              <p:cNvSpPr>
                <a:spLocks noChangeArrowheads="1"/>
              </p:cNvSpPr>
              <p:nvPr/>
            </p:nvSpPr>
            <p:spPr bwMode="gray">
              <a:xfrm rot="5400000" flipH="1">
                <a:off x="3498" y="2600"/>
                <a:ext cx="306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AutoShape 46"/>
              <p:cNvSpPr>
                <a:spLocks noChangeArrowheads="1"/>
              </p:cNvSpPr>
              <p:nvPr/>
            </p:nvSpPr>
            <p:spPr bwMode="gray">
              <a:xfrm rot="10800000" flipH="1">
                <a:off x="2585" y="3364"/>
                <a:ext cx="303" cy="22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596" name="Oval 47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597" name="Oval 48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Oval 49"/>
              <p:cNvSpPr>
                <a:spLocks noChangeArrowheads="1"/>
              </p:cNvSpPr>
              <p:nvPr/>
            </p:nvSpPr>
            <p:spPr bwMode="gray">
              <a:xfrm>
                <a:off x="1796" y="125"/>
                <a:ext cx="1908" cy="48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599" name="Oval 50"/>
              <p:cNvSpPr>
                <a:spLocks noChangeArrowheads="1"/>
              </p:cNvSpPr>
              <p:nvPr/>
            </p:nvSpPr>
            <p:spPr bwMode="gray">
              <a:xfrm>
                <a:off x="1932" y="187"/>
                <a:ext cx="1907" cy="489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Oval 51"/>
              <p:cNvSpPr>
                <a:spLocks noChangeArrowheads="1"/>
              </p:cNvSpPr>
              <p:nvPr/>
            </p:nvSpPr>
            <p:spPr bwMode="gray">
              <a:xfrm>
                <a:off x="2177" y="94"/>
                <a:ext cx="1132" cy="4896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601" name="Oval 52"/>
              <p:cNvSpPr>
                <a:spLocks noChangeArrowheads="1"/>
              </p:cNvSpPr>
              <p:nvPr/>
            </p:nvSpPr>
            <p:spPr bwMode="gray">
              <a:xfrm>
                <a:off x="2337" y="187"/>
                <a:ext cx="1096" cy="489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50" name="AutoShape 53"/>
          <p:cNvSpPr>
            <a:spLocks noChangeArrowheads="1"/>
          </p:cNvSpPr>
          <p:nvPr/>
        </p:nvSpPr>
        <p:spPr bwMode="gray">
          <a:xfrm>
            <a:off x="1927225" y="2686050"/>
            <a:ext cx="4229100" cy="638175"/>
          </a:xfrm>
          <a:prstGeom prst="roundRect">
            <a:avLst>
              <a:gd name="adj" fmla="val 10889"/>
            </a:avLst>
          </a:prstGeom>
          <a:solidFill>
            <a:srgbClr val="00FFFF"/>
          </a:solidFill>
          <a:ln w="19050">
            <a:solidFill>
              <a:srgbClr val="00808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lIns="109728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2F22D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AutoShape 54"/>
          <p:cNvSpPr>
            <a:spLocks noChangeArrowheads="1"/>
          </p:cNvSpPr>
          <p:nvPr/>
        </p:nvSpPr>
        <p:spPr bwMode="gray">
          <a:xfrm>
            <a:off x="2079625" y="2765425"/>
            <a:ext cx="914400" cy="4953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52" name="AutoShape 55"/>
          <p:cNvSpPr>
            <a:spLocks noChangeArrowheads="1"/>
          </p:cNvSpPr>
          <p:nvPr/>
        </p:nvSpPr>
        <p:spPr bwMode="gray">
          <a:xfrm>
            <a:off x="1943100" y="3644900"/>
            <a:ext cx="4213225" cy="658813"/>
          </a:xfrm>
          <a:prstGeom prst="roundRect">
            <a:avLst>
              <a:gd name="adj" fmla="val 10889"/>
            </a:avLst>
          </a:prstGeom>
          <a:solidFill>
            <a:srgbClr val="00FFFF"/>
          </a:solidFill>
          <a:ln w="22225">
            <a:solidFill>
              <a:schemeClr val="hlink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lIns="109728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AutoShape 56"/>
          <p:cNvSpPr>
            <a:spLocks noChangeArrowheads="1"/>
          </p:cNvSpPr>
          <p:nvPr/>
        </p:nvSpPr>
        <p:spPr bwMode="gray">
          <a:xfrm>
            <a:off x="2079625" y="3729038"/>
            <a:ext cx="914400" cy="4953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4" name="AutoShape 57"/>
          <p:cNvSpPr>
            <a:spLocks noChangeArrowheads="1"/>
          </p:cNvSpPr>
          <p:nvPr/>
        </p:nvSpPr>
        <p:spPr bwMode="gray">
          <a:xfrm>
            <a:off x="1954213" y="4687888"/>
            <a:ext cx="4202112" cy="600075"/>
          </a:xfrm>
          <a:prstGeom prst="roundRect">
            <a:avLst>
              <a:gd name="adj" fmla="val 10889"/>
            </a:avLst>
          </a:prstGeom>
          <a:solidFill>
            <a:srgbClr val="00FFFF"/>
          </a:solidFill>
          <a:ln w="22225">
            <a:solidFill>
              <a:schemeClr val="hlink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lIns="109728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AutoShape 58"/>
          <p:cNvSpPr>
            <a:spLocks noChangeArrowheads="1"/>
          </p:cNvSpPr>
          <p:nvPr/>
        </p:nvSpPr>
        <p:spPr bwMode="gray">
          <a:xfrm>
            <a:off x="2114550" y="4718050"/>
            <a:ext cx="914400" cy="4953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56" name="AutoShape 59"/>
          <p:cNvSpPr>
            <a:spLocks noChangeArrowheads="1"/>
          </p:cNvSpPr>
          <p:nvPr/>
        </p:nvSpPr>
        <p:spPr bwMode="gray">
          <a:xfrm>
            <a:off x="1962150" y="5665788"/>
            <a:ext cx="4194175" cy="655637"/>
          </a:xfrm>
          <a:prstGeom prst="roundRect">
            <a:avLst>
              <a:gd name="adj" fmla="val 10889"/>
            </a:avLst>
          </a:prstGeom>
          <a:solidFill>
            <a:srgbClr val="00FFFF"/>
          </a:solidFill>
          <a:ln w="22225">
            <a:solidFill>
              <a:schemeClr val="hlink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lIns="109728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AutoShape 60"/>
          <p:cNvSpPr>
            <a:spLocks noChangeArrowheads="1"/>
          </p:cNvSpPr>
          <p:nvPr/>
        </p:nvSpPr>
        <p:spPr bwMode="gray">
          <a:xfrm>
            <a:off x="2114550" y="5746750"/>
            <a:ext cx="914400" cy="4953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grpSp>
        <p:nvGrpSpPr>
          <p:cNvPr id="8" name="Group 61"/>
          <p:cNvGrpSpPr>
            <a:grpSpLocks/>
          </p:cNvGrpSpPr>
          <p:nvPr/>
        </p:nvGrpSpPr>
        <p:grpSpPr bwMode="auto">
          <a:xfrm rot="5400000">
            <a:off x="1169194" y="2570956"/>
            <a:ext cx="992188" cy="930275"/>
            <a:chOff x="1872" y="1824"/>
            <a:chExt cx="2014" cy="1821"/>
          </a:xfrm>
        </p:grpSpPr>
        <p:sp>
          <p:nvSpPr>
            <p:cNvPr id="59" name="AutoShape 62"/>
            <p:cNvSpPr>
              <a:spLocks noChangeArrowheads="1"/>
            </p:cNvSpPr>
            <p:nvPr/>
          </p:nvSpPr>
          <p:spPr bwMode="gray">
            <a:xfrm rot="16200000" flipH="1">
              <a:off x="1821" y="2614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AutoShape 63"/>
            <p:cNvSpPr>
              <a:spLocks noChangeArrowheads="1"/>
            </p:cNvSpPr>
            <p:nvPr/>
          </p:nvSpPr>
          <p:spPr bwMode="gray">
            <a:xfrm rot="5400000" flipH="1">
              <a:off x="3629" y="2580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AutoShape 64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582" name="Oval 65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583" name="Oval 66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gray">
            <a:xfrm>
              <a:off x="2620" y="1911"/>
              <a:ext cx="528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585" name="Oval 68"/>
            <p:cNvSpPr>
              <a:spLocks noChangeArrowheads="1"/>
            </p:cNvSpPr>
            <p:nvPr/>
          </p:nvSpPr>
          <p:spPr bwMode="gray">
            <a:xfrm>
              <a:off x="2621" y="1912"/>
              <a:ext cx="527" cy="144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gray">
            <a:xfrm>
              <a:off x="2336" y="1911"/>
              <a:ext cx="1096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587" name="Oval 70"/>
            <p:cNvSpPr>
              <a:spLocks noChangeArrowheads="1"/>
            </p:cNvSpPr>
            <p:nvPr/>
          </p:nvSpPr>
          <p:spPr bwMode="gray">
            <a:xfrm>
              <a:off x="2337" y="1912"/>
              <a:ext cx="1096" cy="144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71"/>
          <p:cNvGrpSpPr>
            <a:grpSpLocks/>
          </p:cNvGrpSpPr>
          <p:nvPr/>
        </p:nvGrpSpPr>
        <p:grpSpPr bwMode="auto">
          <a:xfrm rot="5400000">
            <a:off x="1173957" y="3523456"/>
            <a:ext cx="992188" cy="930275"/>
            <a:chOff x="1872" y="1824"/>
            <a:chExt cx="2014" cy="1821"/>
          </a:xfrm>
        </p:grpSpPr>
        <p:sp>
          <p:nvSpPr>
            <p:cNvPr id="69" name="AutoShape 72"/>
            <p:cNvSpPr>
              <a:spLocks noChangeArrowheads="1"/>
            </p:cNvSpPr>
            <p:nvPr/>
          </p:nvSpPr>
          <p:spPr bwMode="gray">
            <a:xfrm rot="16200000" flipH="1">
              <a:off x="1821" y="2614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AutoShape 73"/>
            <p:cNvSpPr>
              <a:spLocks noChangeArrowheads="1"/>
            </p:cNvSpPr>
            <p:nvPr/>
          </p:nvSpPr>
          <p:spPr bwMode="gray">
            <a:xfrm rot="5400000" flipH="1">
              <a:off x="3629" y="2580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AutoShape 74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573" name="Oval 75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574" name="Oval 76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Oval 77"/>
            <p:cNvSpPr>
              <a:spLocks noChangeArrowheads="1"/>
            </p:cNvSpPr>
            <p:nvPr/>
          </p:nvSpPr>
          <p:spPr bwMode="gray">
            <a:xfrm>
              <a:off x="2620" y="1911"/>
              <a:ext cx="528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576" name="Oval 78"/>
            <p:cNvSpPr>
              <a:spLocks noChangeArrowheads="1"/>
            </p:cNvSpPr>
            <p:nvPr/>
          </p:nvSpPr>
          <p:spPr bwMode="gray">
            <a:xfrm>
              <a:off x="2621" y="1912"/>
              <a:ext cx="527" cy="144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Oval 79"/>
            <p:cNvSpPr>
              <a:spLocks noChangeArrowheads="1"/>
            </p:cNvSpPr>
            <p:nvPr/>
          </p:nvSpPr>
          <p:spPr bwMode="gray">
            <a:xfrm>
              <a:off x="2336" y="1911"/>
              <a:ext cx="1096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578" name="Oval 80"/>
            <p:cNvSpPr>
              <a:spLocks noChangeArrowheads="1"/>
            </p:cNvSpPr>
            <p:nvPr/>
          </p:nvSpPr>
          <p:spPr bwMode="gray">
            <a:xfrm>
              <a:off x="2337" y="1912"/>
              <a:ext cx="1096" cy="144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Group 81"/>
          <p:cNvGrpSpPr>
            <a:grpSpLocks/>
          </p:cNvGrpSpPr>
          <p:nvPr/>
        </p:nvGrpSpPr>
        <p:grpSpPr bwMode="auto">
          <a:xfrm rot="5400000">
            <a:off x="1188244" y="4550569"/>
            <a:ext cx="992187" cy="930275"/>
            <a:chOff x="1872" y="1824"/>
            <a:chExt cx="2014" cy="1821"/>
          </a:xfrm>
        </p:grpSpPr>
        <p:sp>
          <p:nvSpPr>
            <p:cNvPr id="79" name="AutoShape 82"/>
            <p:cNvSpPr>
              <a:spLocks noChangeArrowheads="1"/>
            </p:cNvSpPr>
            <p:nvPr/>
          </p:nvSpPr>
          <p:spPr bwMode="gray">
            <a:xfrm rot="16200000" flipH="1">
              <a:off x="1821" y="2614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AutoShape 83"/>
            <p:cNvSpPr>
              <a:spLocks noChangeArrowheads="1"/>
            </p:cNvSpPr>
            <p:nvPr/>
          </p:nvSpPr>
          <p:spPr bwMode="gray">
            <a:xfrm rot="5400000" flipH="1">
              <a:off x="3629" y="2580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AutoShape 84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564" name="Oval 85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565" name="Oval 86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4" name="Oval 87"/>
            <p:cNvSpPr>
              <a:spLocks noChangeArrowheads="1"/>
            </p:cNvSpPr>
            <p:nvPr/>
          </p:nvSpPr>
          <p:spPr bwMode="gray">
            <a:xfrm>
              <a:off x="2620" y="1911"/>
              <a:ext cx="528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567" name="Oval 88"/>
            <p:cNvSpPr>
              <a:spLocks noChangeArrowheads="1"/>
            </p:cNvSpPr>
            <p:nvPr/>
          </p:nvSpPr>
          <p:spPr bwMode="gray">
            <a:xfrm>
              <a:off x="2621" y="1912"/>
              <a:ext cx="527" cy="144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6" name="Oval 89"/>
            <p:cNvSpPr>
              <a:spLocks noChangeArrowheads="1"/>
            </p:cNvSpPr>
            <p:nvPr/>
          </p:nvSpPr>
          <p:spPr bwMode="gray">
            <a:xfrm>
              <a:off x="2336" y="1911"/>
              <a:ext cx="1096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569" name="Oval 90"/>
            <p:cNvSpPr>
              <a:spLocks noChangeArrowheads="1"/>
            </p:cNvSpPr>
            <p:nvPr/>
          </p:nvSpPr>
          <p:spPr bwMode="gray">
            <a:xfrm>
              <a:off x="2337" y="1912"/>
              <a:ext cx="1096" cy="144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" name="Group 91"/>
          <p:cNvGrpSpPr>
            <a:grpSpLocks/>
          </p:cNvGrpSpPr>
          <p:nvPr/>
        </p:nvGrpSpPr>
        <p:grpSpPr bwMode="auto">
          <a:xfrm rot="5400000">
            <a:off x="1193007" y="5534819"/>
            <a:ext cx="992187" cy="930275"/>
            <a:chOff x="1872" y="1824"/>
            <a:chExt cx="2014" cy="1821"/>
          </a:xfrm>
        </p:grpSpPr>
        <p:sp>
          <p:nvSpPr>
            <p:cNvPr id="89" name="AutoShape 92"/>
            <p:cNvSpPr>
              <a:spLocks noChangeArrowheads="1"/>
            </p:cNvSpPr>
            <p:nvPr/>
          </p:nvSpPr>
          <p:spPr bwMode="gray">
            <a:xfrm rot="16200000" flipH="1">
              <a:off x="1821" y="2614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AutoShape 93"/>
            <p:cNvSpPr>
              <a:spLocks noChangeArrowheads="1"/>
            </p:cNvSpPr>
            <p:nvPr/>
          </p:nvSpPr>
          <p:spPr bwMode="gray">
            <a:xfrm rot="5400000" flipH="1">
              <a:off x="3629" y="2580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AutoShape 94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555" name="Oval 95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556" name="Oval 96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4" name="Oval 97"/>
            <p:cNvSpPr>
              <a:spLocks noChangeArrowheads="1"/>
            </p:cNvSpPr>
            <p:nvPr/>
          </p:nvSpPr>
          <p:spPr bwMode="gray">
            <a:xfrm>
              <a:off x="2620" y="1911"/>
              <a:ext cx="528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558" name="Oval 98"/>
            <p:cNvSpPr>
              <a:spLocks noChangeArrowheads="1"/>
            </p:cNvSpPr>
            <p:nvPr/>
          </p:nvSpPr>
          <p:spPr bwMode="gray">
            <a:xfrm>
              <a:off x="2621" y="1912"/>
              <a:ext cx="527" cy="144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Oval 99"/>
            <p:cNvSpPr>
              <a:spLocks noChangeArrowheads="1"/>
            </p:cNvSpPr>
            <p:nvPr/>
          </p:nvSpPr>
          <p:spPr bwMode="gray">
            <a:xfrm>
              <a:off x="2336" y="1911"/>
              <a:ext cx="1096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560" name="Oval 100"/>
            <p:cNvSpPr>
              <a:spLocks noChangeArrowheads="1"/>
            </p:cNvSpPr>
            <p:nvPr/>
          </p:nvSpPr>
          <p:spPr bwMode="gray">
            <a:xfrm>
              <a:off x="2337" y="1912"/>
              <a:ext cx="1096" cy="144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59393" name="Picture 1" descr="E:\TUAN HAI\nam hoc 2017 -2018\giao an xac suat\HAI\ảnh\20161207-041334-f68949ce109e6a2601206ce6f4021463-copy_480x48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48400" y="27432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7" name="2FB23D14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643938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8" name="MarioGameOverNhacChuong-VA-4731955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43875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" name="MarioGameOverNhacChuong-VA-4731955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86688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" name="MarioGameOverNhacChuong-VA-4731955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81888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1" name="Picture 1" descr="E:\TUAN HAI\nam hoc 2017 -2018\giao an xac suat\HAI\ảnh\20161207-041334-f68949ce109e6a2601206ce6f4021463-copy_480x48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3000" y="366077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2" name="Picture 1" descr="E:\TUAN HAI\nam hoc 2017 -2018\giao an xac suat\HAI\ảnh\20161207-041334-f68949ce109e6a2601206ce6f4021463-copy_480x48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48400" y="5638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63" name="Title 1"/>
          <p:cNvSpPr txBox="1">
            <a:spLocks/>
          </p:cNvSpPr>
          <p:nvPr/>
        </p:nvSpPr>
        <p:spPr bwMode="auto">
          <a:xfrm>
            <a:off x="1766888" y="92075"/>
            <a:ext cx="5329237" cy="51435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TRẮC NGHIỆM</a:t>
            </a:r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642938" y="785813"/>
            <a:ext cx="8305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Câu 3: </a:t>
            </a:r>
            <a:r>
              <a:rPr lang="en-US" sz="2800">
                <a:latin typeface="Times New Roman" pitchFamily="18" charset="0"/>
              </a:rPr>
              <a:t>Cho tập hợp X gồm các tam giác có 3 cạnh bằng nhau và  tập hợp Y gồm các tam giác có 3 góc bằng nhau. Khẳng định nào sau đây </a:t>
            </a:r>
            <a:r>
              <a:rPr lang="en-US" sz="2800" b="1">
                <a:latin typeface="Times New Roman" pitchFamily="18" charset="0"/>
              </a:rPr>
              <a:t>sai</a:t>
            </a:r>
            <a:r>
              <a:rPr lang="en-US" sz="2800">
                <a:latin typeface="Times New Roman" pitchFamily="18" charset="0"/>
              </a:rPr>
              <a:t>?</a:t>
            </a:r>
          </a:p>
        </p:txBody>
      </p:sp>
      <p:grpSp>
        <p:nvGrpSpPr>
          <p:cNvPr id="15" name="Group 2"/>
          <p:cNvGrpSpPr>
            <a:grpSpLocks/>
          </p:cNvGrpSpPr>
          <p:nvPr/>
        </p:nvGrpSpPr>
        <p:grpSpPr bwMode="auto">
          <a:xfrm>
            <a:off x="7010400" y="2057400"/>
            <a:ext cx="1676400" cy="1295400"/>
            <a:chOff x="0" y="144"/>
            <a:chExt cx="1810" cy="1584"/>
          </a:xfrm>
        </p:grpSpPr>
        <p:sp>
          <p:nvSpPr>
            <p:cNvPr id="14550" name="AutoShape 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51" name="Text Box 4"/>
            <p:cNvSpPr txBox="1">
              <a:spLocks noChangeArrowheads="1"/>
            </p:cNvSpPr>
            <p:nvPr/>
          </p:nvSpPr>
          <p:spPr bwMode="auto">
            <a:xfrm>
              <a:off x="82" y="144"/>
              <a:ext cx="1728" cy="1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3300"/>
                  </a:solidFill>
                  <a:latin typeface="VNI-Souvir" pitchFamily="2" charset="0"/>
                </a:rPr>
                <a:t>HEÁT GIÔØ</a:t>
              </a:r>
            </a:p>
          </p:txBody>
        </p:sp>
      </p:grpSp>
      <p:grpSp>
        <p:nvGrpSpPr>
          <p:cNvPr id="16" name="Group 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48" name="AutoShape 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49" name="Text Box 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3300"/>
                  </a:solidFill>
                  <a:latin typeface="VNI-Souvir" pitchFamily="2" charset="0"/>
                </a:rPr>
                <a:t>00</a:t>
              </a:r>
            </a:p>
          </p:txBody>
        </p:sp>
      </p:grpSp>
      <p:grpSp>
        <p:nvGrpSpPr>
          <p:cNvPr id="18" name="Group 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46" name="AutoShape 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47" name="Text Box 1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01</a:t>
              </a:r>
            </a:p>
          </p:txBody>
        </p:sp>
      </p:grpSp>
      <p:grpSp>
        <p:nvGrpSpPr>
          <p:cNvPr id="20" name="Group 1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44" name="AutoShape 1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45" name="Text Box 1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02</a:t>
              </a:r>
            </a:p>
          </p:txBody>
        </p:sp>
      </p:grpSp>
      <p:grpSp>
        <p:nvGrpSpPr>
          <p:cNvPr id="24" name="Group 1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42" name="AutoShape 1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43" name="Text Box 1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03</a:t>
              </a:r>
            </a:p>
          </p:txBody>
        </p:sp>
      </p:grpSp>
      <p:grpSp>
        <p:nvGrpSpPr>
          <p:cNvPr id="25" name="Group 1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40" name="AutoShape 1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41" name="Text Box 1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04</a:t>
              </a:r>
            </a:p>
          </p:txBody>
        </p:sp>
      </p:grpSp>
      <p:grpSp>
        <p:nvGrpSpPr>
          <p:cNvPr id="27" name="Group 2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38" name="AutoShape 2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39" name="Text Box 2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05</a:t>
              </a:r>
            </a:p>
          </p:txBody>
        </p:sp>
      </p:grpSp>
      <p:grpSp>
        <p:nvGrpSpPr>
          <p:cNvPr id="29" name="Group 2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36" name="AutoShape 2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37" name="Text Box 2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06</a:t>
              </a:r>
            </a:p>
          </p:txBody>
        </p:sp>
      </p:grpSp>
      <p:grpSp>
        <p:nvGrpSpPr>
          <p:cNvPr id="33" name="Group 2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34" name="AutoShape 2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35" name="Text Box 2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07</a:t>
              </a:r>
            </a:p>
          </p:txBody>
        </p:sp>
      </p:grpSp>
      <p:grpSp>
        <p:nvGrpSpPr>
          <p:cNvPr id="34" name="Group 2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32" name="AutoShape 3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33" name="Text Box 3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08</a:t>
              </a:r>
            </a:p>
          </p:txBody>
        </p:sp>
      </p:grpSp>
      <p:grpSp>
        <p:nvGrpSpPr>
          <p:cNvPr id="36" name="Group 3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30" name="AutoShape 3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31" name="Text Box 3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09</a:t>
              </a:r>
            </a:p>
          </p:txBody>
        </p:sp>
      </p:grpSp>
      <p:grpSp>
        <p:nvGrpSpPr>
          <p:cNvPr id="38" name="Group 3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28" name="AutoShape 3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29" name="Text Box 3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10</a:t>
              </a:r>
            </a:p>
          </p:txBody>
        </p:sp>
      </p:grpSp>
      <p:grpSp>
        <p:nvGrpSpPr>
          <p:cNvPr id="42" name="Group 3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26" name="AutoShape 3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27" name="Text Box 4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11</a:t>
              </a:r>
            </a:p>
          </p:txBody>
        </p:sp>
      </p:grpSp>
      <p:grpSp>
        <p:nvGrpSpPr>
          <p:cNvPr id="43" name="Group 4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24" name="AutoShape 4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25" name="Text Box 4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12</a:t>
              </a:r>
            </a:p>
          </p:txBody>
        </p:sp>
      </p:grpSp>
      <p:grpSp>
        <p:nvGrpSpPr>
          <p:cNvPr id="45" name="Group 4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22" name="AutoShape 4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23" name="Text Box 4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13</a:t>
              </a:r>
            </a:p>
          </p:txBody>
        </p:sp>
      </p:grpSp>
      <p:grpSp>
        <p:nvGrpSpPr>
          <p:cNvPr id="47" name="Group 4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20" name="AutoShape 4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21" name="Text Box 4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14</a:t>
              </a:r>
            </a:p>
          </p:txBody>
        </p:sp>
      </p:grpSp>
      <p:grpSp>
        <p:nvGrpSpPr>
          <p:cNvPr id="48" name="Group 5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18" name="AutoShape 5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19" name="Text Box 5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15</a:t>
              </a:r>
            </a:p>
          </p:txBody>
        </p:sp>
      </p:grpSp>
      <p:grpSp>
        <p:nvGrpSpPr>
          <p:cNvPr id="49" name="Group 5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16" name="AutoShape 5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17" name="Text Box 5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16</a:t>
              </a:r>
            </a:p>
          </p:txBody>
        </p:sp>
      </p:grpSp>
      <p:grpSp>
        <p:nvGrpSpPr>
          <p:cNvPr id="58" name="Group 5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14" name="AutoShape 5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15" name="Text Box 5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17</a:t>
              </a:r>
            </a:p>
          </p:txBody>
        </p:sp>
      </p:grpSp>
      <p:grpSp>
        <p:nvGrpSpPr>
          <p:cNvPr id="62" name="Group 5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12" name="AutoShape 6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13" name="Text Box 6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18</a:t>
              </a:r>
            </a:p>
          </p:txBody>
        </p:sp>
      </p:grpSp>
      <p:grpSp>
        <p:nvGrpSpPr>
          <p:cNvPr id="63" name="Group 6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10" name="AutoShape 6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11" name="Text Box 6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19</a:t>
              </a:r>
            </a:p>
          </p:txBody>
        </p:sp>
      </p:grpSp>
      <p:grpSp>
        <p:nvGrpSpPr>
          <p:cNvPr id="13312" name="Group 6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08" name="AutoShape 6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09" name="Text Box 6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20</a:t>
              </a:r>
            </a:p>
          </p:txBody>
        </p:sp>
      </p:grpSp>
      <p:grpSp>
        <p:nvGrpSpPr>
          <p:cNvPr id="13313" name="Group 6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06" name="AutoShape 6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07" name="Text Box 7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21</a:t>
              </a:r>
            </a:p>
          </p:txBody>
        </p:sp>
      </p:grpSp>
      <p:grpSp>
        <p:nvGrpSpPr>
          <p:cNvPr id="13318" name="Group 7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04" name="AutoShape 7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05" name="Text Box 7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22</a:t>
              </a:r>
            </a:p>
          </p:txBody>
        </p:sp>
      </p:grpSp>
      <p:grpSp>
        <p:nvGrpSpPr>
          <p:cNvPr id="13319" name="Group 7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02" name="AutoShape 7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03" name="Text Box 7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23</a:t>
              </a:r>
            </a:p>
          </p:txBody>
        </p:sp>
      </p:grpSp>
      <p:grpSp>
        <p:nvGrpSpPr>
          <p:cNvPr id="13320" name="Group 7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500" name="AutoShape 7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501" name="Text Box 7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24</a:t>
              </a:r>
            </a:p>
          </p:txBody>
        </p:sp>
      </p:grpSp>
      <p:grpSp>
        <p:nvGrpSpPr>
          <p:cNvPr id="13321" name="Group 8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98" name="AutoShape 8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99" name="Text Box 8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25</a:t>
              </a:r>
            </a:p>
          </p:txBody>
        </p:sp>
      </p:grpSp>
      <p:grpSp>
        <p:nvGrpSpPr>
          <p:cNvPr id="13322" name="Group 8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96" name="AutoShape 8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97" name="Text Box 8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26</a:t>
              </a:r>
            </a:p>
          </p:txBody>
        </p:sp>
      </p:grpSp>
      <p:grpSp>
        <p:nvGrpSpPr>
          <p:cNvPr id="13323" name="Group 8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94" name="AutoShape 8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95" name="Text Box 8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27</a:t>
              </a:r>
            </a:p>
          </p:txBody>
        </p:sp>
      </p:grpSp>
      <p:grpSp>
        <p:nvGrpSpPr>
          <p:cNvPr id="13324" name="Group 8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92" name="AutoShape 9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93" name="Text Box 9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28</a:t>
              </a:r>
            </a:p>
          </p:txBody>
        </p:sp>
      </p:grpSp>
      <p:grpSp>
        <p:nvGrpSpPr>
          <p:cNvPr id="13325" name="Group 9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90" name="AutoShape 9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91" name="Text Box 9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29</a:t>
              </a:r>
            </a:p>
          </p:txBody>
        </p:sp>
      </p:grpSp>
      <p:grpSp>
        <p:nvGrpSpPr>
          <p:cNvPr id="13326" name="Group 9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88" name="AutoShape 9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89" name="Text Box 9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30</a:t>
              </a:r>
            </a:p>
          </p:txBody>
        </p:sp>
      </p:grpSp>
      <p:grpSp>
        <p:nvGrpSpPr>
          <p:cNvPr id="13327" name="Group 9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86" name="AutoShape 9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87" name="Text Box 10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31</a:t>
              </a:r>
            </a:p>
          </p:txBody>
        </p:sp>
      </p:grpSp>
      <p:grpSp>
        <p:nvGrpSpPr>
          <p:cNvPr id="13328" name="Group 10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84" name="AutoShape 10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85" name="Text Box 10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32</a:t>
              </a:r>
            </a:p>
          </p:txBody>
        </p:sp>
      </p:grpSp>
      <p:grpSp>
        <p:nvGrpSpPr>
          <p:cNvPr id="13329" name="Group 10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82" name="AutoShape 10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83" name="Text Box 10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33</a:t>
              </a:r>
            </a:p>
          </p:txBody>
        </p:sp>
      </p:grpSp>
      <p:grpSp>
        <p:nvGrpSpPr>
          <p:cNvPr id="13330" name="Group 10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80" name="AutoShape 10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81" name="Text Box 10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34</a:t>
              </a:r>
            </a:p>
          </p:txBody>
        </p:sp>
      </p:grpSp>
      <p:grpSp>
        <p:nvGrpSpPr>
          <p:cNvPr id="13331" name="Group 11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78" name="AutoShape 11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79" name="Text Box 11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35</a:t>
              </a:r>
            </a:p>
          </p:txBody>
        </p:sp>
      </p:grpSp>
      <p:grpSp>
        <p:nvGrpSpPr>
          <p:cNvPr id="13332" name="Group 11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76" name="AutoShape 11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77" name="Text Box 11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36</a:t>
              </a:r>
            </a:p>
          </p:txBody>
        </p:sp>
      </p:grpSp>
      <p:grpSp>
        <p:nvGrpSpPr>
          <p:cNvPr id="13333" name="Group 11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74" name="AutoShape 11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75" name="Text Box 11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37</a:t>
              </a:r>
            </a:p>
          </p:txBody>
        </p:sp>
      </p:grpSp>
      <p:grpSp>
        <p:nvGrpSpPr>
          <p:cNvPr id="13334" name="Group 11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72" name="AutoShape 12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73" name="Text Box 12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38</a:t>
              </a:r>
            </a:p>
          </p:txBody>
        </p:sp>
      </p:grpSp>
      <p:grpSp>
        <p:nvGrpSpPr>
          <p:cNvPr id="13335" name="Group 12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70" name="AutoShape 12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71" name="Text Box 12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39</a:t>
              </a:r>
            </a:p>
          </p:txBody>
        </p:sp>
      </p:grpSp>
      <p:grpSp>
        <p:nvGrpSpPr>
          <p:cNvPr id="13336" name="Group 12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68" name="AutoShape 12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69" name="Text Box 12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40</a:t>
              </a:r>
            </a:p>
          </p:txBody>
        </p:sp>
      </p:grpSp>
      <p:grpSp>
        <p:nvGrpSpPr>
          <p:cNvPr id="13337" name="Group 12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66" name="AutoShape 12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67" name="Text Box 13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41</a:t>
              </a:r>
            </a:p>
          </p:txBody>
        </p:sp>
      </p:grpSp>
      <p:grpSp>
        <p:nvGrpSpPr>
          <p:cNvPr id="13338" name="Group 13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64" name="AutoShape 13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65" name="Text Box 13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42</a:t>
              </a:r>
            </a:p>
          </p:txBody>
        </p:sp>
      </p:grpSp>
      <p:grpSp>
        <p:nvGrpSpPr>
          <p:cNvPr id="13340" name="Group 13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62" name="AutoShape 13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63" name="Text Box 13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43</a:t>
              </a:r>
            </a:p>
          </p:txBody>
        </p:sp>
      </p:grpSp>
      <p:grpSp>
        <p:nvGrpSpPr>
          <p:cNvPr id="13341" name="Group 13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60" name="AutoShape 13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61" name="Text Box 13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44</a:t>
              </a:r>
            </a:p>
          </p:txBody>
        </p:sp>
      </p:grpSp>
      <p:grpSp>
        <p:nvGrpSpPr>
          <p:cNvPr id="13342" name="Group 14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58" name="AutoShape 14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59" name="Text Box 14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45</a:t>
              </a:r>
            </a:p>
          </p:txBody>
        </p:sp>
      </p:grpSp>
      <p:grpSp>
        <p:nvGrpSpPr>
          <p:cNvPr id="13343" name="Group 14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56" name="AutoShape 14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57" name="Text Box 14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46</a:t>
              </a:r>
            </a:p>
          </p:txBody>
        </p:sp>
      </p:grpSp>
      <p:grpSp>
        <p:nvGrpSpPr>
          <p:cNvPr id="65" name="Group 14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54" name="AutoShape 14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55" name="Text Box 14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47</a:t>
              </a:r>
            </a:p>
          </p:txBody>
        </p:sp>
      </p:grpSp>
      <p:grpSp>
        <p:nvGrpSpPr>
          <p:cNvPr id="67" name="Group 14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52" name="AutoShape 15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53" name="Text Box 15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48</a:t>
              </a:r>
            </a:p>
          </p:txBody>
        </p:sp>
      </p:grpSp>
      <p:grpSp>
        <p:nvGrpSpPr>
          <p:cNvPr id="68" name="Group 15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50" name="AutoShape 15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51" name="Text Box 15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49</a:t>
              </a:r>
            </a:p>
          </p:txBody>
        </p:sp>
      </p:grpSp>
      <p:grpSp>
        <p:nvGrpSpPr>
          <p:cNvPr id="72" name="Group 15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48" name="AutoShape 15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49" name="Text Box 15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50</a:t>
              </a:r>
            </a:p>
          </p:txBody>
        </p:sp>
      </p:grpSp>
      <p:grpSp>
        <p:nvGrpSpPr>
          <p:cNvPr id="73" name="Group 15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46" name="AutoShape 15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47" name="Text Box 16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51</a:t>
              </a:r>
            </a:p>
          </p:txBody>
        </p:sp>
      </p:grpSp>
      <p:grpSp>
        <p:nvGrpSpPr>
          <p:cNvPr id="75" name="Group 16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44" name="AutoShape 16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45" name="Text Box 16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52</a:t>
              </a:r>
            </a:p>
          </p:txBody>
        </p:sp>
      </p:grpSp>
      <p:grpSp>
        <p:nvGrpSpPr>
          <p:cNvPr id="77" name="Group 16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42" name="AutoShape 16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43" name="Text Box 16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53</a:t>
              </a:r>
            </a:p>
          </p:txBody>
        </p:sp>
      </p:grpSp>
      <p:grpSp>
        <p:nvGrpSpPr>
          <p:cNvPr id="78" name="Group 16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40" name="AutoShape 16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41" name="Text Box 16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54</a:t>
              </a:r>
            </a:p>
          </p:txBody>
        </p:sp>
      </p:grpSp>
      <p:grpSp>
        <p:nvGrpSpPr>
          <p:cNvPr id="82" name="Group 17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38" name="AutoShape 17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39" name="Text Box 17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55</a:t>
              </a:r>
            </a:p>
          </p:txBody>
        </p:sp>
      </p:grpSp>
      <p:grpSp>
        <p:nvGrpSpPr>
          <p:cNvPr id="83" name="Group 17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36" name="AutoShape 17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37" name="Text Box 17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56</a:t>
              </a:r>
            </a:p>
          </p:txBody>
        </p:sp>
      </p:grpSp>
      <p:grpSp>
        <p:nvGrpSpPr>
          <p:cNvPr id="85" name="Group 17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34" name="AutoShape 17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35" name="Text Box 17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57</a:t>
              </a:r>
            </a:p>
          </p:txBody>
        </p:sp>
      </p:grpSp>
      <p:grpSp>
        <p:nvGrpSpPr>
          <p:cNvPr id="87" name="Group 17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32" name="AutoShape 18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33" name="Text Box 18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58</a:t>
              </a:r>
            </a:p>
          </p:txBody>
        </p:sp>
      </p:grpSp>
      <p:grpSp>
        <p:nvGrpSpPr>
          <p:cNvPr id="88" name="Group 18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4430" name="AutoShape 18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31" name="Text Box 18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59</a:t>
              </a:r>
            </a:p>
          </p:txBody>
        </p:sp>
      </p:grpSp>
      <p:grpSp>
        <p:nvGrpSpPr>
          <p:cNvPr id="92" name="Group 185"/>
          <p:cNvGrpSpPr>
            <a:grpSpLocks/>
          </p:cNvGrpSpPr>
          <p:nvPr/>
        </p:nvGrpSpPr>
        <p:grpSpPr bwMode="auto">
          <a:xfrm>
            <a:off x="6934200" y="1905000"/>
            <a:ext cx="1828800" cy="1600200"/>
            <a:chOff x="0" y="144"/>
            <a:chExt cx="1728" cy="1584"/>
          </a:xfrm>
        </p:grpSpPr>
        <p:sp>
          <p:nvSpPr>
            <p:cNvPr id="14428" name="AutoShape 18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4429" name="Text Box 18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60</a:t>
              </a:r>
            </a:p>
          </p:txBody>
        </p:sp>
      </p:grpSp>
      <p:graphicFrame>
        <p:nvGraphicFramePr>
          <p:cNvPr id="14338" name="Object 291"/>
          <p:cNvGraphicFramePr>
            <a:graphicFrameLocks noChangeAspect="1"/>
          </p:cNvGraphicFramePr>
          <p:nvPr/>
        </p:nvGraphicFramePr>
        <p:xfrm>
          <a:off x="4343400" y="2819400"/>
          <a:ext cx="1082842" cy="381000"/>
        </p:xfrm>
        <a:graphic>
          <a:graphicData uri="http://schemas.openxmlformats.org/presentationml/2006/ole">
            <p:oleObj spid="_x0000_s14338" name="Equation" r:id="rId11" imgW="457200" imgH="164880" progId="Equation.DSMT4">
              <p:embed/>
            </p:oleObj>
          </a:graphicData>
        </a:graphic>
      </p:graphicFrame>
      <p:graphicFrame>
        <p:nvGraphicFramePr>
          <p:cNvPr id="14339" name="Object 292"/>
          <p:cNvGraphicFramePr>
            <a:graphicFrameLocks noChangeAspect="1"/>
          </p:cNvGraphicFramePr>
          <p:nvPr/>
        </p:nvGraphicFramePr>
        <p:xfrm>
          <a:off x="4343400" y="3810000"/>
          <a:ext cx="1082842" cy="381000"/>
        </p:xfrm>
        <a:graphic>
          <a:graphicData uri="http://schemas.openxmlformats.org/presentationml/2006/ole">
            <p:oleObj spid="_x0000_s14339" name="Equation" r:id="rId12" imgW="457200" imgH="164880" progId="Equation.DSMT4">
              <p:embed/>
            </p:oleObj>
          </a:graphicData>
        </a:graphic>
      </p:graphicFrame>
      <p:graphicFrame>
        <p:nvGraphicFramePr>
          <p:cNvPr id="14340" name="Object 294"/>
          <p:cNvGraphicFramePr>
            <a:graphicFrameLocks noChangeAspect="1"/>
          </p:cNvGraphicFramePr>
          <p:nvPr/>
        </p:nvGraphicFramePr>
        <p:xfrm>
          <a:off x="4419600" y="4806874"/>
          <a:ext cx="990600" cy="374725"/>
        </p:xfrm>
        <a:graphic>
          <a:graphicData uri="http://schemas.openxmlformats.org/presentationml/2006/ole">
            <p:oleObj spid="_x0000_s14340" name="Equation" r:id="rId13" imgW="431640" imgH="164880" progId="Equation.DSMT4">
              <p:embed/>
            </p:oleObj>
          </a:graphicData>
        </a:graphic>
      </p:graphicFrame>
      <p:graphicFrame>
        <p:nvGraphicFramePr>
          <p:cNvPr id="14341" name="Object 297"/>
          <p:cNvGraphicFramePr>
            <a:graphicFrameLocks noChangeAspect="1"/>
          </p:cNvGraphicFramePr>
          <p:nvPr/>
        </p:nvGraphicFramePr>
        <p:xfrm>
          <a:off x="4419601" y="5787464"/>
          <a:ext cx="1066799" cy="397435"/>
        </p:xfrm>
        <a:graphic>
          <a:graphicData uri="http://schemas.openxmlformats.org/presentationml/2006/ole">
            <p:oleObj spid="_x0000_s14341" name="Equation" r:id="rId14" imgW="431640" imgH="164880" progId="Equation.DSMT4">
              <p:embed/>
            </p:oleObj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500"/>
                            </p:stCondLst>
                            <p:childTnLst>
                              <p:par>
                                <p:cTn id="3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1500"/>
                            </p:stCondLst>
                            <p:childTnLst>
                              <p:par>
                                <p:cTn id="5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30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3500"/>
                            </p:stCondLst>
                            <p:childTnLst>
                              <p:par>
                                <p:cTn id="7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4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000"/>
                            </p:stCondLst>
                            <p:childTnLst>
                              <p:par>
                                <p:cTn id="10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1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1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8000"/>
                            </p:stCondLst>
                            <p:childTnLst>
                              <p:par>
                                <p:cTn id="12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000"/>
                            </p:stCondLst>
                            <p:childTnLst>
                              <p:par>
                                <p:cTn id="12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7000"/>
                            </p:stCondLst>
                            <p:childTnLst>
                              <p:par>
                                <p:cTn id="14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9000"/>
                            </p:stCondLst>
                            <p:childTnLst>
                              <p:par>
                                <p:cTn id="15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0000"/>
                            </p:stCondLst>
                            <p:childTnLst>
                              <p:par>
                                <p:cTn id="15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1000"/>
                            </p:stCondLst>
                            <p:childTnLst>
                              <p:par>
                                <p:cTn id="15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2000"/>
                            </p:stCondLst>
                            <p:childTnLst>
                              <p:par>
                                <p:cTn id="16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3000"/>
                            </p:stCondLst>
                            <p:childTnLst>
                              <p:par>
                                <p:cTn id="16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4000"/>
                            </p:stCondLst>
                            <p:childTnLst>
                              <p:par>
                                <p:cTn id="16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5000"/>
                            </p:stCondLst>
                            <p:childTnLst>
                              <p:par>
                                <p:cTn id="17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6000"/>
                            </p:stCondLst>
                            <p:childTnLst>
                              <p:par>
                                <p:cTn id="17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17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8000"/>
                            </p:stCondLst>
                            <p:childTnLst>
                              <p:par>
                                <p:cTn id="18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9000"/>
                            </p:stCondLst>
                            <p:childTnLst>
                              <p:par>
                                <p:cTn id="18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0000"/>
                            </p:stCondLst>
                            <p:childTnLst>
                              <p:par>
                                <p:cTn id="18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1000"/>
                            </p:stCondLst>
                            <p:childTnLst>
                              <p:par>
                                <p:cTn id="18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32000"/>
                            </p:stCondLst>
                            <p:childTnLst>
                              <p:par>
                                <p:cTn id="19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3000"/>
                            </p:stCondLst>
                            <p:childTnLst>
                              <p:par>
                                <p:cTn id="19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34000"/>
                            </p:stCondLst>
                            <p:childTnLst>
                              <p:par>
                                <p:cTn id="19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35000"/>
                            </p:stCondLst>
                            <p:childTnLst>
                              <p:par>
                                <p:cTn id="20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36000"/>
                            </p:stCondLst>
                            <p:childTnLst>
                              <p:par>
                                <p:cTn id="20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7000"/>
                            </p:stCondLst>
                            <p:childTnLst>
                              <p:par>
                                <p:cTn id="20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38000"/>
                            </p:stCondLst>
                            <p:childTnLst>
                              <p:par>
                                <p:cTn id="21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39000"/>
                            </p:stCondLst>
                            <p:childTnLst>
                              <p:par>
                                <p:cTn id="21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40000"/>
                            </p:stCondLst>
                            <p:childTnLst>
                              <p:par>
                                <p:cTn id="21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41000"/>
                            </p:stCondLst>
                            <p:childTnLst>
                              <p:par>
                                <p:cTn id="21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42000"/>
                            </p:stCondLst>
                            <p:childTnLst>
                              <p:par>
                                <p:cTn id="22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43000"/>
                            </p:stCondLst>
                            <p:childTnLst>
                              <p:par>
                                <p:cTn id="22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44000"/>
                            </p:stCondLst>
                            <p:childTnLst>
                              <p:par>
                                <p:cTn id="22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45000"/>
                            </p:stCondLst>
                            <p:childTnLst>
                              <p:par>
                                <p:cTn id="23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46000"/>
                            </p:stCondLst>
                            <p:childTnLst>
                              <p:par>
                                <p:cTn id="23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47000"/>
                            </p:stCondLst>
                            <p:childTnLst>
                              <p:par>
                                <p:cTn id="23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48000"/>
                            </p:stCondLst>
                            <p:childTnLst>
                              <p:par>
                                <p:cTn id="24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49000"/>
                            </p:stCondLst>
                            <p:childTnLst>
                              <p:par>
                                <p:cTn id="24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0000"/>
                            </p:stCondLst>
                            <p:childTnLst>
                              <p:par>
                                <p:cTn id="24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51000"/>
                            </p:stCondLst>
                            <p:childTnLst>
                              <p:par>
                                <p:cTn id="24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2000"/>
                            </p:stCondLst>
                            <p:childTnLst>
                              <p:par>
                                <p:cTn id="25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53000"/>
                            </p:stCondLst>
                            <p:childTnLst>
                              <p:par>
                                <p:cTn id="25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54000"/>
                            </p:stCondLst>
                            <p:childTnLst>
                              <p:par>
                                <p:cTn id="25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55000"/>
                            </p:stCondLst>
                            <p:childTnLst>
                              <p:par>
                                <p:cTn id="26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56000"/>
                            </p:stCondLst>
                            <p:childTnLst>
                              <p:par>
                                <p:cTn id="26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7000"/>
                            </p:stCondLst>
                            <p:childTnLst>
                              <p:par>
                                <p:cTn id="26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58000"/>
                            </p:stCondLst>
                            <p:childTnLst>
                              <p:par>
                                <p:cTn id="27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59000"/>
                            </p:stCondLst>
                            <p:childTnLst>
                              <p:par>
                                <p:cTn id="27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4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3FFB3"/>
                                      </p:to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4" dur="500"/>
                                        <p:tgtEl>
                                          <p:spTgt spid="5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85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6" fill="hold">
                      <p:stCondLst>
                        <p:cond delay="0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3FFB3"/>
                                      </p:to>
                                    </p:animClr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9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6" fill="hold">
                      <p:stCondLst>
                        <p:cond delay="0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3FFB3"/>
                                      </p:to>
                                    </p:animClr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4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305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6" fill="hold">
                      <p:stCondLst>
                        <p:cond delay="0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3FFB3"/>
                                      </p:to>
                                    </p:animClr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audio>
              <p:cMediaNode>
                <p:cTn id="3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7"/>
                </p:tgtEl>
              </p:cMediaNode>
            </p:audio>
            <p:audio>
              <p:cMediaNode>
                <p:cTn id="3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8"/>
                </p:tgtEl>
              </p:cMediaNode>
            </p:audio>
            <p:audio>
              <p:cMediaNode>
                <p:cTn id="3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9"/>
                </p:tgtEl>
              </p:cMediaNode>
            </p:audio>
            <p:audio>
              <p:cMediaNode>
                <p:cTn id="3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0"/>
                </p:tgtEl>
              </p:cMediaNode>
            </p:audio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10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E:\TUAN HAI\nam hoc 2017 -2018\giao an xac suat\HAI\ảnh\imag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48401" y="4648201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319213" y="2168525"/>
            <a:ext cx="768350" cy="3932238"/>
            <a:chOff x="-136" y="739"/>
            <a:chExt cx="484" cy="2798"/>
          </a:xfrm>
        </p:grpSpPr>
        <p:grpSp>
          <p:nvGrpSpPr>
            <p:cNvPr id="15613" name="Group 10"/>
            <p:cNvGrpSpPr>
              <a:grpSpLocks/>
            </p:cNvGrpSpPr>
            <p:nvPr/>
          </p:nvGrpSpPr>
          <p:grpSpPr bwMode="auto">
            <a:xfrm rot="5400000">
              <a:off x="-1277" y="2069"/>
              <a:ext cx="2776" cy="115"/>
              <a:chOff x="0" y="1896"/>
              <a:chExt cx="5760" cy="120"/>
            </a:xfrm>
          </p:grpSpPr>
          <p:sp>
            <p:nvSpPr>
              <p:cNvPr id="15654" name="Rectangle 11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655" name="Rectangle 12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5614" name="Group 13"/>
            <p:cNvGrpSpPr>
              <a:grpSpLocks/>
            </p:cNvGrpSpPr>
            <p:nvPr/>
          </p:nvGrpSpPr>
          <p:grpSpPr bwMode="auto">
            <a:xfrm rot="5400000">
              <a:off x="21" y="2062"/>
              <a:ext cx="175" cy="472"/>
              <a:chOff x="1843" y="99"/>
              <a:chExt cx="2039" cy="4980"/>
            </a:xfrm>
          </p:grpSpPr>
          <p:sp>
            <p:nvSpPr>
              <p:cNvPr id="39" name="AutoShape 14"/>
              <p:cNvSpPr>
                <a:spLocks noChangeArrowheads="1"/>
              </p:cNvSpPr>
              <p:nvPr/>
            </p:nvSpPr>
            <p:spPr bwMode="gray">
              <a:xfrm rot="16200000" flipH="1">
                <a:off x="1668" y="2631"/>
                <a:ext cx="306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AutoShape 15"/>
              <p:cNvSpPr>
                <a:spLocks noChangeArrowheads="1"/>
              </p:cNvSpPr>
              <p:nvPr/>
            </p:nvSpPr>
            <p:spPr bwMode="gray">
              <a:xfrm rot="5400000" flipH="1">
                <a:off x="3497" y="2600"/>
                <a:ext cx="306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AutoShape 16"/>
              <p:cNvSpPr>
                <a:spLocks noChangeArrowheads="1"/>
              </p:cNvSpPr>
              <p:nvPr/>
            </p:nvSpPr>
            <p:spPr bwMode="gray">
              <a:xfrm rot="10800000" flipH="1">
                <a:off x="2584" y="3364"/>
                <a:ext cx="303" cy="22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48" name="Oval 17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649" name="Oval 18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Oval 19"/>
              <p:cNvSpPr>
                <a:spLocks noChangeArrowheads="1"/>
              </p:cNvSpPr>
              <p:nvPr/>
            </p:nvSpPr>
            <p:spPr bwMode="gray">
              <a:xfrm>
                <a:off x="1795" y="125"/>
                <a:ext cx="1908" cy="48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51" name="Oval 20"/>
              <p:cNvSpPr>
                <a:spLocks noChangeArrowheads="1"/>
              </p:cNvSpPr>
              <p:nvPr/>
            </p:nvSpPr>
            <p:spPr bwMode="gray">
              <a:xfrm>
                <a:off x="1932" y="187"/>
                <a:ext cx="1907" cy="489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" name="Oval 21"/>
              <p:cNvSpPr>
                <a:spLocks noChangeArrowheads="1"/>
              </p:cNvSpPr>
              <p:nvPr/>
            </p:nvSpPr>
            <p:spPr bwMode="gray">
              <a:xfrm>
                <a:off x="2176" y="94"/>
                <a:ext cx="1119" cy="4896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53" name="Oval 22"/>
              <p:cNvSpPr>
                <a:spLocks noChangeArrowheads="1"/>
              </p:cNvSpPr>
              <p:nvPr/>
            </p:nvSpPr>
            <p:spPr bwMode="gray">
              <a:xfrm>
                <a:off x="2337" y="187"/>
                <a:ext cx="1096" cy="489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5615" name="Group 23"/>
            <p:cNvGrpSpPr>
              <a:grpSpLocks/>
            </p:cNvGrpSpPr>
            <p:nvPr/>
          </p:nvGrpSpPr>
          <p:grpSpPr bwMode="auto">
            <a:xfrm rot="5400000">
              <a:off x="24" y="1476"/>
              <a:ext cx="175" cy="472"/>
              <a:chOff x="1843" y="99"/>
              <a:chExt cx="2039" cy="4980"/>
            </a:xfrm>
          </p:grpSpPr>
          <p:sp>
            <p:nvSpPr>
              <p:cNvPr id="30" name="AutoShape 24"/>
              <p:cNvSpPr>
                <a:spLocks noChangeArrowheads="1"/>
              </p:cNvSpPr>
              <p:nvPr/>
            </p:nvSpPr>
            <p:spPr bwMode="gray">
              <a:xfrm rot="16200000" flipH="1">
                <a:off x="1665" y="2631"/>
                <a:ext cx="306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AutoShape 25"/>
              <p:cNvSpPr>
                <a:spLocks noChangeArrowheads="1"/>
              </p:cNvSpPr>
              <p:nvPr/>
            </p:nvSpPr>
            <p:spPr bwMode="gray">
              <a:xfrm rot="5400000" flipH="1">
                <a:off x="3494" y="2600"/>
                <a:ext cx="306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AutoShape 26"/>
              <p:cNvSpPr>
                <a:spLocks noChangeArrowheads="1"/>
              </p:cNvSpPr>
              <p:nvPr/>
            </p:nvSpPr>
            <p:spPr bwMode="gray">
              <a:xfrm rot="10800000" flipH="1">
                <a:off x="2581" y="3364"/>
                <a:ext cx="303" cy="22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39" name="Oval 27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640" name="Oval 28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Oval 29"/>
              <p:cNvSpPr>
                <a:spLocks noChangeArrowheads="1"/>
              </p:cNvSpPr>
              <p:nvPr/>
            </p:nvSpPr>
            <p:spPr bwMode="gray">
              <a:xfrm>
                <a:off x="1792" y="125"/>
                <a:ext cx="1908" cy="48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42" name="Oval 30"/>
              <p:cNvSpPr>
                <a:spLocks noChangeArrowheads="1"/>
              </p:cNvSpPr>
              <p:nvPr/>
            </p:nvSpPr>
            <p:spPr bwMode="gray">
              <a:xfrm>
                <a:off x="1932" y="187"/>
                <a:ext cx="1907" cy="489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Oval 31"/>
              <p:cNvSpPr>
                <a:spLocks noChangeArrowheads="1"/>
              </p:cNvSpPr>
              <p:nvPr/>
            </p:nvSpPr>
            <p:spPr bwMode="gray">
              <a:xfrm>
                <a:off x="2173" y="94"/>
                <a:ext cx="1119" cy="4896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44" name="Oval 32"/>
              <p:cNvSpPr>
                <a:spLocks noChangeArrowheads="1"/>
              </p:cNvSpPr>
              <p:nvPr/>
            </p:nvSpPr>
            <p:spPr bwMode="gray">
              <a:xfrm>
                <a:off x="2337" y="187"/>
                <a:ext cx="1096" cy="489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5616" name="Group 33"/>
            <p:cNvGrpSpPr>
              <a:grpSpLocks/>
            </p:cNvGrpSpPr>
            <p:nvPr/>
          </p:nvGrpSpPr>
          <p:grpSpPr bwMode="auto">
            <a:xfrm rot="5400000">
              <a:off x="12" y="3214"/>
              <a:ext cx="175" cy="472"/>
              <a:chOff x="1843" y="99"/>
              <a:chExt cx="2039" cy="4980"/>
            </a:xfrm>
          </p:grpSpPr>
          <p:sp>
            <p:nvSpPr>
              <p:cNvPr id="21" name="AutoShape 34"/>
              <p:cNvSpPr>
                <a:spLocks noChangeArrowheads="1"/>
              </p:cNvSpPr>
              <p:nvPr/>
            </p:nvSpPr>
            <p:spPr bwMode="gray">
              <a:xfrm rot="16200000" flipH="1">
                <a:off x="1683" y="2618"/>
                <a:ext cx="306" cy="237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AutoShape 35"/>
              <p:cNvSpPr>
                <a:spLocks noChangeArrowheads="1"/>
              </p:cNvSpPr>
              <p:nvPr/>
            </p:nvSpPr>
            <p:spPr bwMode="gray">
              <a:xfrm rot="5400000" flipH="1">
                <a:off x="3618" y="2600"/>
                <a:ext cx="306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AutoShape 36"/>
              <p:cNvSpPr>
                <a:spLocks noChangeArrowheads="1"/>
              </p:cNvSpPr>
              <p:nvPr/>
            </p:nvSpPr>
            <p:spPr bwMode="gray">
              <a:xfrm rot="10800000" flipH="1">
                <a:off x="2705" y="3364"/>
                <a:ext cx="303" cy="22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30" name="Oval 37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631" name="Oval 38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Oval 39"/>
              <p:cNvSpPr>
                <a:spLocks noChangeArrowheads="1"/>
              </p:cNvSpPr>
              <p:nvPr/>
            </p:nvSpPr>
            <p:spPr bwMode="gray">
              <a:xfrm>
                <a:off x="1876" y="125"/>
                <a:ext cx="1948" cy="48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33" name="Oval 40"/>
              <p:cNvSpPr>
                <a:spLocks noChangeArrowheads="1"/>
              </p:cNvSpPr>
              <p:nvPr/>
            </p:nvSpPr>
            <p:spPr bwMode="gray">
              <a:xfrm>
                <a:off x="1932" y="187"/>
                <a:ext cx="1907" cy="489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Oval 41"/>
              <p:cNvSpPr>
                <a:spLocks noChangeArrowheads="1"/>
              </p:cNvSpPr>
              <p:nvPr/>
            </p:nvSpPr>
            <p:spPr bwMode="gray">
              <a:xfrm>
                <a:off x="2297" y="94"/>
                <a:ext cx="1119" cy="4896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35" name="Oval 42"/>
              <p:cNvSpPr>
                <a:spLocks noChangeArrowheads="1"/>
              </p:cNvSpPr>
              <p:nvPr/>
            </p:nvSpPr>
            <p:spPr bwMode="gray">
              <a:xfrm>
                <a:off x="2337" y="187"/>
                <a:ext cx="1096" cy="489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5617" name="Group 43"/>
            <p:cNvGrpSpPr>
              <a:grpSpLocks/>
            </p:cNvGrpSpPr>
            <p:nvPr/>
          </p:nvGrpSpPr>
          <p:grpSpPr bwMode="auto">
            <a:xfrm rot="5400000">
              <a:off x="24" y="2638"/>
              <a:ext cx="175" cy="472"/>
              <a:chOff x="1843" y="99"/>
              <a:chExt cx="2039" cy="4980"/>
            </a:xfrm>
          </p:grpSpPr>
          <p:sp>
            <p:nvSpPr>
              <p:cNvPr id="12" name="AutoShape 44"/>
              <p:cNvSpPr>
                <a:spLocks noChangeArrowheads="1"/>
              </p:cNvSpPr>
              <p:nvPr/>
            </p:nvSpPr>
            <p:spPr bwMode="gray">
              <a:xfrm rot="16200000" flipH="1">
                <a:off x="1669" y="2631"/>
                <a:ext cx="306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AutoShape 45"/>
              <p:cNvSpPr>
                <a:spLocks noChangeArrowheads="1"/>
              </p:cNvSpPr>
              <p:nvPr/>
            </p:nvSpPr>
            <p:spPr bwMode="gray">
              <a:xfrm rot="5400000" flipH="1">
                <a:off x="3498" y="2600"/>
                <a:ext cx="306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AutoShape 46"/>
              <p:cNvSpPr>
                <a:spLocks noChangeArrowheads="1"/>
              </p:cNvSpPr>
              <p:nvPr/>
            </p:nvSpPr>
            <p:spPr bwMode="gray">
              <a:xfrm rot="10800000" flipH="1">
                <a:off x="2585" y="3364"/>
                <a:ext cx="303" cy="22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21" name="Oval 47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622" name="Oval 48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Oval 49"/>
              <p:cNvSpPr>
                <a:spLocks noChangeArrowheads="1"/>
              </p:cNvSpPr>
              <p:nvPr/>
            </p:nvSpPr>
            <p:spPr bwMode="gray">
              <a:xfrm>
                <a:off x="1796" y="125"/>
                <a:ext cx="1908" cy="48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24" name="Oval 50"/>
              <p:cNvSpPr>
                <a:spLocks noChangeArrowheads="1"/>
              </p:cNvSpPr>
              <p:nvPr/>
            </p:nvSpPr>
            <p:spPr bwMode="gray">
              <a:xfrm>
                <a:off x="1932" y="187"/>
                <a:ext cx="1907" cy="489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Oval 51"/>
              <p:cNvSpPr>
                <a:spLocks noChangeArrowheads="1"/>
              </p:cNvSpPr>
              <p:nvPr/>
            </p:nvSpPr>
            <p:spPr bwMode="gray">
              <a:xfrm>
                <a:off x="2177" y="94"/>
                <a:ext cx="1132" cy="4896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26" name="Oval 52"/>
              <p:cNvSpPr>
                <a:spLocks noChangeArrowheads="1"/>
              </p:cNvSpPr>
              <p:nvPr/>
            </p:nvSpPr>
            <p:spPr bwMode="gray">
              <a:xfrm>
                <a:off x="2337" y="187"/>
                <a:ext cx="1096" cy="489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vi-VN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50" name="AutoShape 53"/>
          <p:cNvSpPr>
            <a:spLocks noChangeArrowheads="1"/>
          </p:cNvSpPr>
          <p:nvPr/>
        </p:nvSpPr>
        <p:spPr bwMode="gray">
          <a:xfrm>
            <a:off x="1927225" y="2686050"/>
            <a:ext cx="4229100" cy="638175"/>
          </a:xfrm>
          <a:prstGeom prst="roundRect">
            <a:avLst>
              <a:gd name="adj" fmla="val 10889"/>
            </a:avLst>
          </a:prstGeom>
          <a:solidFill>
            <a:srgbClr val="00FFFF"/>
          </a:solidFill>
          <a:ln w="19050">
            <a:solidFill>
              <a:srgbClr val="00808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lIns="109728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2F22D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AutoShape 54"/>
          <p:cNvSpPr>
            <a:spLocks noChangeArrowheads="1"/>
          </p:cNvSpPr>
          <p:nvPr/>
        </p:nvSpPr>
        <p:spPr bwMode="gray">
          <a:xfrm>
            <a:off x="2079625" y="2765425"/>
            <a:ext cx="914400" cy="4953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52" name="AutoShape 55"/>
          <p:cNvSpPr>
            <a:spLocks noChangeArrowheads="1"/>
          </p:cNvSpPr>
          <p:nvPr/>
        </p:nvSpPr>
        <p:spPr bwMode="gray">
          <a:xfrm>
            <a:off x="1943100" y="3644900"/>
            <a:ext cx="4213225" cy="658813"/>
          </a:xfrm>
          <a:prstGeom prst="roundRect">
            <a:avLst>
              <a:gd name="adj" fmla="val 10889"/>
            </a:avLst>
          </a:prstGeom>
          <a:solidFill>
            <a:srgbClr val="00FFFF"/>
          </a:solidFill>
          <a:ln w="22225">
            <a:solidFill>
              <a:schemeClr val="hlink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lIns="109728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AutoShape 56"/>
          <p:cNvSpPr>
            <a:spLocks noChangeArrowheads="1"/>
          </p:cNvSpPr>
          <p:nvPr/>
        </p:nvSpPr>
        <p:spPr bwMode="gray">
          <a:xfrm>
            <a:off x="2079625" y="3729038"/>
            <a:ext cx="914400" cy="4953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4" name="AutoShape 57"/>
          <p:cNvSpPr>
            <a:spLocks noChangeArrowheads="1"/>
          </p:cNvSpPr>
          <p:nvPr/>
        </p:nvSpPr>
        <p:spPr bwMode="gray">
          <a:xfrm>
            <a:off x="1954213" y="4687888"/>
            <a:ext cx="4202112" cy="600075"/>
          </a:xfrm>
          <a:prstGeom prst="roundRect">
            <a:avLst>
              <a:gd name="adj" fmla="val 10889"/>
            </a:avLst>
          </a:prstGeom>
          <a:solidFill>
            <a:srgbClr val="00FFFF"/>
          </a:solidFill>
          <a:ln w="22225">
            <a:solidFill>
              <a:schemeClr val="hlink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lIns="109728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5" name="AutoShape 58"/>
          <p:cNvSpPr>
            <a:spLocks noChangeArrowheads="1"/>
          </p:cNvSpPr>
          <p:nvPr/>
        </p:nvSpPr>
        <p:spPr bwMode="gray">
          <a:xfrm>
            <a:off x="2114550" y="4718050"/>
            <a:ext cx="914400" cy="4953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56" name="AutoShape 59"/>
          <p:cNvSpPr>
            <a:spLocks noChangeArrowheads="1"/>
          </p:cNvSpPr>
          <p:nvPr/>
        </p:nvSpPr>
        <p:spPr bwMode="gray">
          <a:xfrm>
            <a:off x="1962150" y="5665788"/>
            <a:ext cx="4194175" cy="735012"/>
          </a:xfrm>
          <a:prstGeom prst="roundRect">
            <a:avLst>
              <a:gd name="adj" fmla="val 10889"/>
            </a:avLst>
          </a:prstGeom>
          <a:solidFill>
            <a:srgbClr val="00FFFF"/>
          </a:solidFill>
          <a:ln w="22225">
            <a:solidFill>
              <a:schemeClr val="hlink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lIns="109728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AutoShape 60"/>
          <p:cNvSpPr>
            <a:spLocks noChangeArrowheads="1"/>
          </p:cNvSpPr>
          <p:nvPr/>
        </p:nvSpPr>
        <p:spPr bwMode="gray">
          <a:xfrm>
            <a:off x="2114550" y="5746750"/>
            <a:ext cx="914400" cy="4953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grpSp>
        <p:nvGrpSpPr>
          <p:cNvPr id="8" name="Group 61"/>
          <p:cNvGrpSpPr>
            <a:grpSpLocks/>
          </p:cNvGrpSpPr>
          <p:nvPr/>
        </p:nvGrpSpPr>
        <p:grpSpPr bwMode="auto">
          <a:xfrm rot="5400000">
            <a:off x="1169194" y="2570956"/>
            <a:ext cx="992188" cy="930275"/>
            <a:chOff x="1872" y="1824"/>
            <a:chExt cx="2014" cy="1821"/>
          </a:xfrm>
        </p:grpSpPr>
        <p:sp>
          <p:nvSpPr>
            <p:cNvPr id="59" name="AutoShape 62"/>
            <p:cNvSpPr>
              <a:spLocks noChangeArrowheads="1"/>
            </p:cNvSpPr>
            <p:nvPr/>
          </p:nvSpPr>
          <p:spPr bwMode="gray">
            <a:xfrm rot="16200000" flipH="1">
              <a:off x="1821" y="2614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AutoShape 63"/>
            <p:cNvSpPr>
              <a:spLocks noChangeArrowheads="1"/>
            </p:cNvSpPr>
            <p:nvPr/>
          </p:nvSpPr>
          <p:spPr bwMode="gray">
            <a:xfrm rot="5400000" flipH="1">
              <a:off x="3629" y="2580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AutoShape 64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607" name="Oval 65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608" name="Oval 66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gray">
            <a:xfrm>
              <a:off x="2620" y="1911"/>
              <a:ext cx="528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610" name="Oval 68"/>
            <p:cNvSpPr>
              <a:spLocks noChangeArrowheads="1"/>
            </p:cNvSpPr>
            <p:nvPr/>
          </p:nvSpPr>
          <p:spPr bwMode="gray">
            <a:xfrm>
              <a:off x="2621" y="1912"/>
              <a:ext cx="527" cy="144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gray">
            <a:xfrm>
              <a:off x="2336" y="1911"/>
              <a:ext cx="1096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612" name="Oval 70"/>
            <p:cNvSpPr>
              <a:spLocks noChangeArrowheads="1"/>
            </p:cNvSpPr>
            <p:nvPr/>
          </p:nvSpPr>
          <p:spPr bwMode="gray">
            <a:xfrm>
              <a:off x="2337" y="1912"/>
              <a:ext cx="1096" cy="144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71"/>
          <p:cNvGrpSpPr>
            <a:grpSpLocks/>
          </p:cNvGrpSpPr>
          <p:nvPr/>
        </p:nvGrpSpPr>
        <p:grpSpPr bwMode="auto">
          <a:xfrm rot="5400000">
            <a:off x="1173957" y="3523456"/>
            <a:ext cx="992188" cy="930275"/>
            <a:chOff x="1872" y="1824"/>
            <a:chExt cx="2014" cy="1821"/>
          </a:xfrm>
        </p:grpSpPr>
        <p:sp>
          <p:nvSpPr>
            <p:cNvPr id="69" name="AutoShape 72"/>
            <p:cNvSpPr>
              <a:spLocks noChangeArrowheads="1"/>
            </p:cNvSpPr>
            <p:nvPr/>
          </p:nvSpPr>
          <p:spPr bwMode="gray">
            <a:xfrm rot="16200000" flipH="1">
              <a:off x="1821" y="2614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AutoShape 73"/>
            <p:cNvSpPr>
              <a:spLocks noChangeArrowheads="1"/>
            </p:cNvSpPr>
            <p:nvPr/>
          </p:nvSpPr>
          <p:spPr bwMode="gray">
            <a:xfrm rot="5400000" flipH="1">
              <a:off x="3629" y="2580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AutoShape 74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598" name="Oval 75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599" name="Oval 76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Oval 77"/>
            <p:cNvSpPr>
              <a:spLocks noChangeArrowheads="1"/>
            </p:cNvSpPr>
            <p:nvPr/>
          </p:nvSpPr>
          <p:spPr bwMode="gray">
            <a:xfrm>
              <a:off x="2620" y="1911"/>
              <a:ext cx="528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601" name="Oval 78"/>
            <p:cNvSpPr>
              <a:spLocks noChangeArrowheads="1"/>
            </p:cNvSpPr>
            <p:nvPr/>
          </p:nvSpPr>
          <p:spPr bwMode="gray">
            <a:xfrm>
              <a:off x="2621" y="1912"/>
              <a:ext cx="527" cy="144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Oval 79"/>
            <p:cNvSpPr>
              <a:spLocks noChangeArrowheads="1"/>
            </p:cNvSpPr>
            <p:nvPr/>
          </p:nvSpPr>
          <p:spPr bwMode="gray">
            <a:xfrm>
              <a:off x="2336" y="1911"/>
              <a:ext cx="1096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603" name="Oval 80"/>
            <p:cNvSpPr>
              <a:spLocks noChangeArrowheads="1"/>
            </p:cNvSpPr>
            <p:nvPr/>
          </p:nvSpPr>
          <p:spPr bwMode="gray">
            <a:xfrm>
              <a:off x="2337" y="1912"/>
              <a:ext cx="1096" cy="144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Group 81"/>
          <p:cNvGrpSpPr>
            <a:grpSpLocks/>
          </p:cNvGrpSpPr>
          <p:nvPr/>
        </p:nvGrpSpPr>
        <p:grpSpPr bwMode="auto">
          <a:xfrm rot="5400000">
            <a:off x="1188244" y="4550569"/>
            <a:ext cx="992187" cy="930275"/>
            <a:chOff x="1872" y="1824"/>
            <a:chExt cx="2014" cy="1821"/>
          </a:xfrm>
        </p:grpSpPr>
        <p:sp>
          <p:nvSpPr>
            <p:cNvPr id="79" name="AutoShape 82"/>
            <p:cNvSpPr>
              <a:spLocks noChangeArrowheads="1"/>
            </p:cNvSpPr>
            <p:nvPr/>
          </p:nvSpPr>
          <p:spPr bwMode="gray">
            <a:xfrm rot="16200000" flipH="1">
              <a:off x="1821" y="2614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AutoShape 83"/>
            <p:cNvSpPr>
              <a:spLocks noChangeArrowheads="1"/>
            </p:cNvSpPr>
            <p:nvPr/>
          </p:nvSpPr>
          <p:spPr bwMode="gray">
            <a:xfrm rot="5400000" flipH="1">
              <a:off x="3629" y="2580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AutoShape 84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589" name="Oval 85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590" name="Oval 86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4" name="Oval 87"/>
            <p:cNvSpPr>
              <a:spLocks noChangeArrowheads="1"/>
            </p:cNvSpPr>
            <p:nvPr/>
          </p:nvSpPr>
          <p:spPr bwMode="gray">
            <a:xfrm>
              <a:off x="2620" y="1911"/>
              <a:ext cx="528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592" name="Oval 88"/>
            <p:cNvSpPr>
              <a:spLocks noChangeArrowheads="1"/>
            </p:cNvSpPr>
            <p:nvPr/>
          </p:nvSpPr>
          <p:spPr bwMode="gray">
            <a:xfrm>
              <a:off x="2621" y="1912"/>
              <a:ext cx="527" cy="144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6" name="Oval 89"/>
            <p:cNvSpPr>
              <a:spLocks noChangeArrowheads="1"/>
            </p:cNvSpPr>
            <p:nvPr/>
          </p:nvSpPr>
          <p:spPr bwMode="gray">
            <a:xfrm>
              <a:off x="2336" y="1911"/>
              <a:ext cx="1096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594" name="Oval 90"/>
            <p:cNvSpPr>
              <a:spLocks noChangeArrowheads="1"/>
            </p:cNvSpPr>
            <p:nvPr/>
          </p:nvSpPr>
          <p:spPr bwMode="gray">
            <a:xfrm>
              <a:off x="2337" y="1912"/>
              <a:ext cx="1096" cy="144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" name="Group 91"/>
          <p:cNvGrpSpPr>
            <a:grpSpLocks/>
          </p:cNvGrpSpPr>
          <p:nvPr/>
        </p:nvGrpSpPr>
        <p:grpSpPr bwMode="auto">
          <a:xfrm rot="5400000">
            <a:off x="1193007" y="5534819"/>
            <a:ext cx="992187" cy="930275"/>
            <a:chOff x="1872" y="1824"/>
            <a:chExt cx="2014" cy="1821"/>
          </a:xfrm>
        </p:grpSpPr>
        <p:sp>
          <p:nvSpPr>
            <p:cNvPr id="89" name="AutoShape 92"/>
            <p:cNvSpPr>
              <a:spLocks noChangeArrowheads="1"/>
            </p:cNvSpPr>
            <p:nvPr/>
          </p:nvSpPr>
          <p:spPr bwMode="gray">
            <a:xfrm rot="16200000" flipH="1">
              <a:off x="1821" y="2614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AutoShape 93"/>
            <p:cNvSpPr>
              <a:spLocks noChangeArrowheads="1"/>
            </p:cNvSpPr>
            <p:nvPr/>
          </p:nvSpPr>
          <p:spPr bwMode="gray">
            <a:xfrm rot="5400000" flipH="1">
              <a:off x="3629" y="2580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AutoShape 94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580" name="Oval 95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581" name="Oval 96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4" name="Oval 97"/>
            <p:cNvSpPr>
              <a:spLocks noChangeArrowheads="1"/>
            </p:cNvSpPr>
            <p:nvPr/>
          </p:nvSpPr>
          <p:spPr bwMode="gray">
            <a:xfrm>
              <a:off x="2620" y="1911"/>
              <a:ext cx="528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583" name="Oval 98"/>
            <p:cNvSpPr>
              <a:spLocks noChangeArrowheads="1"/>
            </p:cNvSpPr>
            <p:nvPr/>
          </p:nvSpPr>
          <p:spPr bwMode="gray">
            <a:xfrm>
              <a:off x="2621" y="1912"/>
              <a:ext cx="527" cy="144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Oval 99"/>
            <p:cNvSpPr>
              <a:spLocks noChangeArrowheads="1"/>
            </p:cNvSpPr>
            <p:nvPr/>
          </p:nvSpPr>
          <p:spPr bwMode="gray">
            <a:xfrm>
              <a:off x="2336" y="1911"/>
              <a:ext cx="1096" cy="1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585" name="Oval 100"/>
            <p:cNvSpPr>
              <a:spLocks noChangeArrowheads="1"/>
            </p:cNvSpPr>
            <p:nvPr/>
          </p:nvSpPr>
          <p:spPr bwMode="gray">
            <a:xfrm>
              <a:off x="2337" y="1912"/>
              <a:ext cx="1096" cy="144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59393" name="Picture 1" descr="E:\TUAN HAI\nam hoc 2017 -2018\giao an xac suat\HAI\ảnh\20161207-041334-f68949ce109e6a2601206ce6f4021463-copy_480x48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83313" y="2728913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7" name="2FB23D14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643938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8" name="MarioGameOverNhacChuong-VA-4731955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43875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" name="MarioGameOverNhacChuong-VA-4731955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86688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" name="MarioGameOverNhacChuong-VA-4731955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81888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1" name="Picture 1" descr="E:\TUAN HAI\nam hoc 2017 -2018\giao an xac suat\HAI\ảnh\20161207-041334-f68949ce109e6a2601206ce6f4021463-copy_480x48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3000" y="366077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2" name="Picture 1" descr="E:\TUAN HAI\nam hoc 2017 -2018\giao an xac suat\HAI\ảnh\20161207-041334-f68949ce109e6a2601206ce6f4021463-copy_480x48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37288" y="56530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642938" y="698500"/>
            <a:ext cx="8305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Câu 4: Trong các tập hợp sau, tập hợp nào là tập rỗng?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5389" name="Title 1"/>
          <p:cNvSpPr txBox="1">
            <a:spLocks/>
          </p:cNvSpPr>
          <p:nvPr/>
        </p:nvSpPr>
        <p:spPr bwMode="auto">
          <a:xfrm>
            <a:off x="1766888" y="92075"/>
            <a:ext cx="5329237" cy="51435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TRẮC NGHIỆM</a:t>
            </a:r>
          </a:p>
        </p:txBody>
      </p:sp>
      <p:grpSp>
        <p:nvGrpSpPr>
          <p:cNvPr id="15" name="Group 2"/>
          <p:cNvGrpSpPr>
            <a:grpSpLocks/>
          </p:cNvGrpSpPr>
          <p:nvPr/>
        </p:nvGrpSpPr>
        <p:grpSpPr bwMode="auto">
          <a:xfrm>
            <a:off x="7010400" y="2057400"/>
            <a:ext cx="1676400" cy="1295400"/>
            <a:chOff x="0" y="144"/>
            <a:chExt cx="1810" cy="1584"/>
          </a:xfrm>
        </p:grpSpPr>
        <p:sp>
          <p:nvSpPr>
            <p:cNvPr id="15575" name="AutoShape 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76" name="Text Box 4"/>
            <p:cNvSpPr txBox="1">
              <a:spLocks noChangeArrowheads="1"/>
            </p:cNvSpPr>
            <p:nvPr/>
          </p:nvSpPr>
          <p:spPr bwMode="auto">
            <a:xfrm>
              <a:off x="82" y="144"/>
              <a:ext cx="1728" cy="1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3300"/>
                  </a:solidFill>
                  <a:latin typeface="VNI-Souvir" pitchFamily="2" charset="0"/>
                </a:rPr>
                <a:t>HEÁT GIÔØ</a:t>
              </a:r>
            </a:p>
          </p:txBody>
        </p:sp>
      </p:grpSp>
      <p:grpSp>
        <p:nvGrpSpPr>
          <p:cNvPr id="16" name="Group 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73" name="AutoShape 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74" name="Text Box 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3300"/>
                  </a:solidFill>
                  <a:latin typeface="VNI-Souvir" pitchFamily="2" charset="0"/>
                </a:rPr>
                <a:t>00</a:t>
              </a:r>
            </a:p>
          </p:txBody>
        </p:sp>
      </p:grpSp>
      <p:grpSp>
        <p:nvGrpSpPr>
          <p:cNvPr id="18" name="Group 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71" name="AutoShape 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72" name="Text Box 1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01</a:t>
              </a:r>
            </a:p>
          </p:txBody>
        </p:sp>
      </p:grpSp>
      <p:grpSp>
        <p:nvGrpSpPr>
          <p:cNvPr id="20" name="Group 1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69" name="AutoShape 1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70" name="Text Box 1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02</a:t>
              </a:r>
            </a:p>
          </p:txBody>
        </p:sp>
      </p:grpSp>
      <p:grpSp>
        <p:nvGrpSpPr>
          <p:cNvPr id="24" name="Group 1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67" name="AutoShape 1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68" name="Text Box 1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03</a:t>
              </a:r>
            </a:p>
          </p:txBody>
        </p:sp>
      </p:grpSp>
      <p:grpSp>
        <p:nvGrpSpPr>
          <p:cNvPr id="25" name="Group 1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65" name="AutoShape 1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66" name="Text Box 1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04</a:t>
              </a:r>
            </a:p>
          </p:txBody>
        </p:sp>
      </p:grpSp>
      <p:grpSp>
        <p:nvGrpSpPr>
          <p:cNvPr id="27" name="Group 2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63" name="AutoShape 2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64" name="Text Box 2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05</a:t>
              </a:r>
            </a:p>
          </p:txBody>
        </p:sp>
      </p:grpSp>
      <p:grpSp>
        <p:nvGrpSpPr>
          <p:cNvPr id="29" name="Group 2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61" name="AutoShape 2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62" name="Text Box 2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06</a:t>
              </a:r>
            </a:p>
          </p:txBody>
        </p:sp>
      </p:grpSp>
      <p:grpSp>
        <p:nvGrpSpPr>
          <p:cNvPr id="33" name="Group 2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59" name="AutoShape 2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60" name="Text Box 2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07</a:t>
              </a:r>
            </a:p>
          </p:txBody>
        </p:sp>
      </p:grpSp>
      <p:grpSp>
        <p:nvGrpSpPr>
          <p:cNvPr id="34" name="Group 2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57" name="AutoShape 3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58" name="Text Box 3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08</a:t>
              </a:r>
            </a:p>
          </p:txBody>
        </p:sp>
      </p:grpSp>
      <p:grpSp>
        <p:nvGrpSpPr>
          <p:cNvPr id="36" name="Group 3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55" name="AutoShape 3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56" name="Text Box 3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09</a:t>
              </a:r>
            </a:p>
          </p:txBody>
        </p:sp>
      </p:grpSp>
      <p:grpSp>
        <p:nvGrpSpPr>
          <p:cNvPr id="38" name="Group 3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53" name="AutoShape 3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54" name="Text Box 3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10</a:t>
              </a:r>
            </a:p>
          </p:txBody>
        </p:sp>
      </p:grpSp>
      <p:grpSp>
        <p:nvGrpSpPr>
          <p:cNvPr id="42" name="Group 3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51" name="AutoShape 3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52" name="Text Box 4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11</a:t>
              </a:r>
            </a:p>
          </p:txBody>
        </p:sp>
      </p:grpSp>
      <p:grpSp>
        <p:nvGrpSpPr>
          <p:cNvPr id="43" name="Group 4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49" name="AutoShape 4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50" name="Text Box 4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12</a:t>
              </a:r>
            </a:p>
          </p:txBody>
        </p:sp>
      </p:grpSp>
      <p:grpSp>
        <p:nvGrpSpPr>
          <p:cNvPr id="45" name="Group 4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47" name="AutoShape 4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48" name="Text Box 4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13</a:t>
              </a:r>
            </a:p>
          </p:txBody>
        </p:sp>
      </p:grpSp>
      <p:grpSp>
        <p:nvGrpSpPr>
          <p:cNvPr id="47" name="Group 4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45" name="AutoShape 4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46" name="Text Box 4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14</a:t>
              </a:r>
            </a:p>
          </p:txBody>
        </p:sp>
      </p:grpSp>
      <p:grpSp>
        <p:nvGrpSpPr>
          <p:cNvPr id="48" name="Group 5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43" name="AutoShape 5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44" name="Text Box 5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15</a:t>
              </a:r>
            </a:p>
          </p:txBody>
        </p:sp>
      </p:grpSp>
      <p:grpSp>
        <p:nvGrpSpPr>
          <p:cNvPr id="49" name="Group 5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41" name="AutoShape 5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42" name="Text Box 5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16</a:t>
              </a:r>
            </a:p>
          </p:txBody>
        </p:sp>
      </p:grpSp>
      <p:grpSp>
        <p:nvGrpSpPr>
          <p:cNvPr id="58" name="Group 5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39" name="AutoShape 5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40" name="Text Box 5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17</a:t>
              </a:r>
            </a:p>
          </p:txBody>
        </p:sp>
      </p:grpSp>
      <p:grpSp>
        <p:nvGrpSpPr>
          <p:cNvPr id="62" name="Group 5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37" name="AutoShape 6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38" name="Text Box 6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18</a:t>
              </a:r>
            </a:p>
          </p:txBody>
        </p:sp>
      </p:grpSp>
      <p:grpSp>
        <p:nvGrpSpPr>
          <p:cNvPr id="63" name="Group 6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35" name="AutoShape 6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36" name="Text Box 6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19</a:t>
              </a:r>
            </a:p>
          </p:txBody>
        </p:sp>
      </p:grpSp>
      <p:grpSp>
        <p:nvGrpSpPr>
          <p:cNvPr id="65" name="Group 6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33" name="AutoShape 6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34" name="Text Box 6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20</a:t>
              </a:r>
            </a:p>
          </p:txBody>
        </p:sp>
      </p:grpSp>
      <p:grpSp>
        <p:nvGrpSpPr>
          <p:cNvPr id="67" name="Group 6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31" name="AutoShape 6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32" name="Text Box 7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21</a:t>
              </a:r>
            </a:p>
          </p:txBody>
        </p:sp>
      </p:grpSp>
      <p:grpSp>
        <p:nvGrpSpPr>
          <p:cNvPr id="68" name="Group 7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29" name="AutoShape 7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30" name="Text Box 7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22</a:t>
              </a:r>
            </a:p>
          </p:txBody>
        </p:sp>
      </p:grpSp>
      <p:grpSp>
        <p:nvGrpSpPr>
          <p:cNvPr id="72" name="Group 7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27" name="AutoShape 7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28" name="Text Box 7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23</a:t>
              </a:r>
            </a:p>
          </p:txBody>
        </p:sp>
      </p:grpSp>
      <p:grpSp>
        <p:nvGrpSpPr>
          <p:cNvPr id="73" name="Group 7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25" name="AutoShape 7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26" name="Text Box 7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24</a:t>
              </a:r>
            </a:p>
          </p:txBody>
        </p:sp>
      </p:grpSp>
      <p:grpSp>
        <p:nvGrpSpPr>
          <p:cNvPr id="75" name="Group 8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23" name="AutoShape 8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24" name="Text Box 8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25</a:t>
              </a:r>
            </a:p>
          </p:txBody>
        </p:sp>
      </p:grpSp>
      <p:grpSp>
        <p:nvGrpSpPr>
          <p:cNvPr id="77" name="Group 8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21" name="AutoShape 8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22" name="Text Box 8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26</a:t>
              </a:r>
            </a:p>
          </p:txBody>
        </p:sp>
      </p:grpSp>
      <p:grpSp>
        <p:nvGrpSpPr>
          <p:cNvPr id="78" name="Group 8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19" name="AutoShape 8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20" name="Text Box 8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27</a:t>
              </a:r>
            </a:p>
          </p:txBody>
        </p:sp>
      </p:grpSp>
      <p:grpSp>
        <p:nvGrpSpPr>
          <p:cNvPr id="82" name="Group 8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17" name="AutoShape 9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18" name="Text Box 9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28</a:t>
              </a:r>
            </a:p>
          </p:txBody>
        </p:sp>
      </p:grpSp>
      <p:grpSp>
        <p:nvGrpSpPr>
          <p:cNvPr id="83" name="Group 9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15" name="AutoShape 9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16" name="Text Box 9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29</a:t>
              </a:r>
            </a:p>
          </p:txBody>
        </p:sp>
      </p:grpSp>
      <p:grpSp>
        <p:nvGrpSpPr>
          <p:cNvPr id="85" name="Group 9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13" name="AutoShape 9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14" name="Text Box 9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30</a:t>
              </a:r>
            </a:p>
          </p:txBody>
        </p:sp>
      </p:grpSp>
      <p:grpSp>
        <p:nvGrpSpPr>
          <p:cNvPr id="87" name="Group 9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11" name="AutoShape 9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12" name="Text Box 10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31</a:t>
              </a:r>
            </a:p>
          </p:txBody>
        </p:sp>
      </p:grpSp>
      <p:grpSp>
        <p:nvGrpSpPr>
          <p:cNvPr id="88" name="Group 10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09" name="AutoShape 10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10" name="Text Box 10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32</a:t>
              </a:r>
            </a:p>
          </p:txBody>
        </p:sp>
      </p:grpSp>
      <p:grpSp>
        <p:nvGrpSpPr>
          <p:cNvPr id="92" name="Group 10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07" name="AutoShape 10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08" name="Text Box 10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33</a:t>
              </a:r>
            </a:p>
          </p:txBody>
        </p:sp>
      </p:grpSp>
      <p:grpSp>
        <p:nvGrpSpPr>
          <p:cNvPr id="93" name="Group 10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05" name="AutoShape 10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06" name="Text Box 10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34</a:t>
              </a:r>
            </a:p>
          </p:txBody>
        </p:sp>
      </p:grpSp>
      <p:grpSp>
        <p:nvGrpSpPr>
          <p:cNvPr id="95" name="Group 11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03" name="AutoShape 11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04" name="Text Box 11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35</a:t>
              </a:r>
            </a:p>
          </p:txBody>
        </p:sp>
      </p:grpSp>
      <p:grpSp>
        <p:nvGrpSpPr>
          <p:cNvPr id="97" name="Group 11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501" name="AutoShape 11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02" name="Text Box 11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36</a:t>
              </a:r>
            </a:p>
          </p:txBody>
        </p:sp>
      </p:grpSp>
      <p:grpSp>
        <p:nvGrpSpPr>
          <p:cNvPr id="98" name="Group 11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99" name="AutoShape 11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500" name="Text Box 11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37</a:t>
              </a:r>
            </a:p>
          </p:txBody>
        </p:sp>
      </p:grpSp>
      <p:grpSp>
        <p:nvGrpSpPr>
          <p:cNvPr id="99" name="Group 11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97" name="AutoShape 12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98" name="Text Box 12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38</a:t>
              </a:r>
            </a:p>
          </p:txBody>
        </p:sp>
      </p:grpSp>
      <p:grpSp>
        <p:nvGrpSpPr>
          <p:cNvPr id="100" name="Group 12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95" name="AutoShape 12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96" name="Text Box 12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39</a:t>
              </a:r>
            </a:p>
          </p:txBody>
        </p:sp>
      </p:grpSp>
      <p:grpSp>
        <p:nvGrpSpPr>
          <p:cNvPr id="101" name="Group 12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93" name="AutoShape 12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94" name="Text Box 12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40</a:t>
              </a:r>
            </a:p>
          </p:txBody>
        </p:sp>
      </p:grpSp>
      <p:grpSp>
        <p:nvGrpSpPr>
          <p:cNvPr id="102" name="Group 12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91" name="AutoShape 12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92" name="Text Box 13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41</a:t>
              </a:r>
            </a:p>
          </p:txBody>
        </p:sp>
      </p:grpSp>
      <p:grpSp>
        <p:nvGrpSpPr>
          <p:cNvPr id="103" name="Group 13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89" name="AutoShape 13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90" name="Text Box 13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42</a:t>
              </a:r>
            </a:p>
          </p:txBody>
        </p:sp>
      </p:grpSp>
      <p:grpSp>
        <p:nvGrpSpPr>
          <p:cNvPr id="104" name="Group 13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87" name="AutoShape 13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88" name="Text Box 13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43</a:t>
              </a:r>
            </a:p>
          </p:txBody>
        </p:sp>
      </p:grpSp>
      <p:grpSp>
        <p:nvGrpSpPr>
          <p:cNvPr id="105" name="Group 13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85" name="AutoShape 13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86" name="Text Box 13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44</a:t>
              </a:r>
            </a:p>
          </p:txBody>
        </p:sp>
      </p:grpSp>
      <p:grpSp>
        <p:nvGrpSpPr>
          <p:cNvPr id="106" name="Group 14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83" name="AutoShape 14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84" name="Text Box 14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45</a:t>
              </a:r>
            </a:p>
          </p:txBody>
        </p:sp>
      </p:grpSp>
      <p:grpSp>
        <p:nvGrpSpPr>
          <p:cNvPr id="107" name="Group 14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81" name="AutoShape 14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82" name="Text Box 14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46</a:t>
              </a:r>
            </a:p>
          </p:txBody>
        </p:sp>
      </p:grpSp>
      <p:grpSp>
        <p:nvGrpSpPr>
          <p:cNvPr id="109" name="Group 14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79" name="AutoShape 14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80" name="Text Box 14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47</a:t>
              </a:r>
            </a:p>
          </p:txBody>
        </p:sp>
      </p:grpSp>
      <p:grpSp>
        <p:nvGrpSpPr>
          <p:cNvPr id="110" name="Group 14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77" name="AutoShape 15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78" name="Text Box 15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48</a:t>
              </a:r>
            </a:p>
          </p:txBody>
        </p:sp>
      </p:grpSp>
      <p:grpSp>
        <p:nvGrpSpPr>
          <p:cNvPr id="111" name="Group 15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75" name="AutoShape 15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76" name="Text Box 15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49</a:t>
              </a:r>
            </a:p>
          </p:txBody>
        </p:sp>
      </p:grpSp>
      <p:grpSp>
        <p:nvGrpSpPr>
          <p:cNvPr id="112" name="Group 155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73" name="AutoShape 15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74" name="Text Box 15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50</a:t>
              </a:r>
            </a:p>
          </p:txBody>
        </p:sp>
      </p:grpSp>
      <p:grpSp>
        <p:nvGrpSpPr>
          <p:cNvPr id="113" name="Group 158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71" name="AutoShape 159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72" name="Text Box 160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51</a:t>
              </a:r>
            </a:p>
          </p:txBody>
        </p:sp>
      </p:grpSp>
      <p:grpSp>
        <p:nvGrpSpPr>
          <p:cNvPr id="114" name="Group 161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69" name="AutoShape 162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70" name="Text Box 163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52</a:t>
              </a:r>
            </a:p>
          </p:txBody>
        </p:sp>
      </p:grpSp>
      <p:grpSp>
        <p:nvGrpSpPr>
          <p:cNvPr id="115" name="Group 164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67" name="AutoShape 165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68" name="Text Box 166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53</a:t>
              </a:r>
            </a:p>
          </p:txBody>
        </p:sp>
      </p:grpSp>
      <p:grpSp>
        <p:nvGrpSpPr>
          <p:cNvPr id="116" name="Group 167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65" name="AutoShape 168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66" name="Text Box 169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54</a:t>
              </a:r>
            </a:p>
          </p:txBody>
        </p:sp>
      </p:grpSp>
      <p:grpSp>
        <p:nvGrpSpPr>
          <p:cNvPr id="117" name="Group 170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63" name="AutoShape 171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64" name="Text Box 172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55</a:t>
              </a:r>
            </a:p>
          </p:txBody>
        </p:sp>
      </p:grpSp>
      <p:grpSp>
        <p:nvGrpSpPr>
          <p:cNvPr id="118" name="Group 173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61" name="AutoShape 174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62" name="Text Box 175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56</a:t>
              </a:r>
            </a:p>
          </p:txBody>
        </p:sp>
      </p:grpSp>
      <p:grpSp>
        <p:nvGrpSpPr>
          <p:cNvPr id="119" name="Group 176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59" name="AutoShape 177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60" name="Text Box 178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57</a:t>
              </a:r>
            </a:p>
          </p:txBody>
        </p:sp>
      </p:grpSp>
      <p:grpSp>
        <p:nvGrpSpPr>
          <p:cNvPr id="120" name="Group 179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57" name="AutoShape 180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58" name="Text Box 181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58</a:t>
              </a:r>
            </a:p>
          </p:txBody>
        </p:sp>
      </p:grpSp>
      <p:grpSp>
        <p:nvGrpSpPr>
          <p:cNvPr id="121" name="Group 182"/>
          <p:cNvGrpSpPr>
            <a:grpSpLocks/>
          </p:cNvGrpSpPr>
          <p:nvPr/>
        </p:nvGrpSpPr>
        <p:grpSpPr bwMode="auto">
          <a:xfrm>
            <a:off x="7010400" y="2057400"/>
            <a:ext cx="1600200" cy="1295400"/>
            <a:chOff x="0" y="144"/>
            <a:chExt cx="1728" cy="1584"/>
          </a:xfrm>
        </p:grpSpPr>
        <p:sp>
          <p:nvSpPr>
            <p:cNvPr id="15455" name="AutoShape 183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56" name="Text Box 184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59</a:t>
              </a:r>
            </a:p>
          </p:txBody>
        </p:sp>
      </p:grpSp>
      <p:grpSp>
        <p:nvGrpSpPr>
          <p:cNvPr id="122" name="Group 185"/>
          <p:cNvGrpSpPr>
            <a:grpSpLocks/>
          </p:cNvGrpSpPr>
          <p:nvPr/>
        </p:nvGrpSpPr>
        <p:grpSpPr bwMode="auto">
          <a:xfrm>
            <a:off x="6934200" y="1905000"/>
            <a:ext cx="1828800" cy="1600200"/>
            <a:chOff x="0" y="144"/>
            <a:chExt cx="1728" cy="1584"/>
          </a:xfrm>
        </p:grpSpPr>
        <p:sp>
          <p:nvSpPr>
            <p:cNvPr id="15453" name="AutoShape 186"/>
            <p:cNvSpPr>
              <a:spLocks noChangeArrowheads="1"/>
            </p:cNvSpPr>
            <p:nvPr/>
          </p:nvSpPr>
          <p:spPr bwMode="auto">
            <a:xfrm>
              <a:off x="0" y="144"/>
              <a:ext cx="1728" cy="1584"/>
            </a:xfrm>
            <a:prstGeom prst="star32">
              <a:avLst>
                <a:gd name="adj" fmla="val 37500"/>
              </a:avLst>
            </a:prstGeom>
            <a:solidFill>
              <a:srgbClr val="FFCC0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3600"/>
            </a:p>
          </p:txBody>
        </p:sp>
        <p:sp>
          <p:nvSpPr>
            <p:cNvPr id="15454" name="Text Box 187"/>
            <p:cNvSpPr txBox="1">
              <a:spLocks noChangeArrowheads="1"/>
            </p:cNvSpPr>
            <p:nvPr/>
          </p:nvSpPr>
          <p:spPr bwMode="auto">
            <a:xfrm>
              <a:off x="384" y="576"/>
              <a:ext cx="960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FF3300"/>
                  </a:solidFill>
                  <a:latin typeface="VNI-Souvir" pitchFamily="2" charset="0"/>
                </a:rPr>
                <a:t>60</a:t>
              </a:r>
            </a:p>
          </p:txBody>
        </p:sp>
      </p:grpSp>
      <p:graphicFrame>
        <p:nvGraphicFramePr>
          <p:cNvPr id="15363" name="Object 293"/>
          <p:cNvGraphicFramePr>
            <a:graphicFrameLocks noChangeAspect="1"/>
          </p:cNvGraphicFramePr>
          <p:nvPr/>
        </p:nvGraphicFramePr>
        <p:xfrm>
          <a:off x="3200400" y="2743200"/>
          <a:ext cx="2590800" cy="533400"/>
        </p:xfrm>
        <a:graphic>
          <a:graphicData uri="http://schemas.openxmlformats.org/presentationml/2006/ole">
            <p:oleObj spid="_x0000_s15363" name="Equation" r:id="rId11" imgW="1244520" imgH="279360" progId="Equation.DSMT4">
              <p:embed/>
            </p:oleObj>
          </a:graphicData>
        </a:graphic>
      </p:graphicFrame>
      <p:graphicFrame>
        <p:nvGraphicFramePr>
          <p:cNvPr id="15364" name="Object 294"/>
          <p:cNvGraphicFramePr>
            <a:graphicFrameLocks noChangeAspect="1"/>
          </p:cNvGraphicFramePr>
          <p:nvPr/>
        </p:nvGraphicFramePr>
        <p:xfrm>
          <a:off x="3200400" y="3733800"/>
          <a:ext cx="2590800" cy="457200"/>
        </p:xfrm>
        <a:graphic>
          <a:graphicData uri="http://schemas.openxmlformats.org/presentationml/2006/ole">
            <p:oleObj spid="_x0000_s15364" name="Equation" r:id="rId12" imgW="1600200" imgH="253800" progId="Equation.DSMT4">
              <p:embed/>
            </p:oleObj>
          </a:graphicData>
        </a:graphic>
      </p:graphicFrame>
      <p:graphicFrame>
        <p:nvGraphicFramePr>
          <p:cNvPr id="15365" name="Object 295"/>
          <p:cNvGraphicFramePr>
            <a:graphicFrameLocks noChangeAspect="1"/>
          </p:cNvGraphicFramePr>
          <p:nvPr/>
        </p:nvGraphicFramePr>
        <p:xfrm>
          <a:off x="3200400" y="4724400"/>
          <a:ext cx="2514600" cy="533400"/>
        </p:xfrm>
        <a:graphic>
          <a:graphicData uri="http://schemas.openxmlformats.org/presentationml/2006/ole">
            <p:oleObj spid="_x0000_s15365" name="Equation" r:id="rId13" imgW="1625400" imgH="279360" progId="Equation.DSMT4">
              <p:embed/>
            </p:oleObj>
          </a:graphicData>
        </a:graphic>
      </p:graphicFrame>
      <p:graphicFrame>
        <p:nvGraphicFramePr>
          <p:cNvPr id="15366" name="Object 296"/>
          <p:cNvGraphicFramePr>
            <a:graphicFrameLocks noChangeAspect="1"/>
          </p:cNvGraphicFramePr>
          <p:nvPr/>
        </p:nvGraphicFramePr>
        <p:xfrm>
          <a:off x="3200400" y="5791200"/>
          <a:ext cx="2819400" cy="533400"/>
        </p:xfrm>
        <a:graphic>
          <a:graphicData uri="http://schemas.openxmlformats.org/presentationml/2006/ole">
            <p:oleObj spid="_x0000_s15366" name="Equation" r:id="rId14" imgW="1841400" imgH="279360" progId="Equation.DSMT4">
              <p:embed/>
            </p:oleObj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5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0"/>
                            </p:stCondLst>
                            <p:childTnLst>
                              <p:par>
                                <p:cTn id="7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5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000"/>
                            </p:stCondLst>
                            <p:childTnLst>
                              <p:par>
                                <p:cTn id="10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1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1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8000"/>
                            </p:stCondLst>
                            <p:childTnLst>
                              <p:par>
                                <p:cTn id="12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000"/>
                            </p:stCondLst>
                            <p:childTnLst>
                              <p:par>
                                <p:cTn id="12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7000"/>
                            </p:stCondLst>
                            <p:childTnLst>
                              <p:par>
                                <p:cTn id="14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9000"/>
                            </p:stCondLst>
                            <p:childTnLst>
                              <p:par>
                                <p:cTn id="15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0000"/>
                            </p:stCondLst>
                            <p:childTnLst>
                              <p:par>
                                <p:cTn id="15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1000"/>
                            </p:stCondLst>
                            <p:childTnLst>
                              <p:par>
                                <p:cTn id="15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2000"/>
                            </p:stCondLst>
                            <p:childTnLst>
                              <p:par>
                                <p:cTn id="16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3000"/>
                            </p:stCondLst>
                            <p:childTnLst>
                              <p:par>
                                <p:cTn id="16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4000"/>
                            </p:stCondLst>
                            <p:childTnLst>
                              <p:par>
                                <p:cTn id="16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5000"/>
                            </p:stCondLst>
                            <p:childTnLst>
                              <p:par>
                                <p:cTn id="17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6000"/>
                            </p:stCondLst>
                            <p:childTnLst>
                              <p:par>
                                <p:cTn id="17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17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8000"/>
                            </p:stCondLst>
                            <p:childTnLst>
                              <p:par>
                                <p:cTn id="18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9000"/>
                            </p:stCondLst>
                            <p:childTnLst>
                              <p:par>
                                <p:cTn id="18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0000"/>
                            </p:stCondLst>
                            <p:childTnLst>
                              <p:par>
                                <p:cTn id="18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1000"/>
                            </p:stCondLst>
                            <p:childTnLst>
                              <p:par>
                                <p:cTn id="18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32000"/>
                            </p:stCondLst>
                            <p:childTnLst>
                              <p:par>
                                <p:cTn id="19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3000"/>
                            </p:stCondLst>
                            <p:childTnLst>
                              <p:par>
                                <p:cTn id="19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34000"/>
                            </p:stCondLst>
                            <p:childTnLst>
                              <p:par>
                                <p:cTn id="19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35000"/>
                            </p:stCondLst>
                            <p:childTnLst>
                              <p:par>
                                <p:cTn id="20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36000"/>
                            </p:stCondLst>
                            <p:childTnLst>
                              <p:par>
                                <p:cTn id="20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7000"/>
                            </p:stCondLst>
                            <p:childTnLst>
                              <p:par>
                                <p:cTn id="20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38000"/>
                            </p:stCondLst>
                            <p:childTnLst>
                              <p:par>
                                <p:cTn id="21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39000"/>
                            </p:stCondLst>
                            <p:childTnLst>
                              <p:par>
                                <p:cTn id="21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40000"/>
                            </p:stCondLst>
                            <p:childTnLst>
                              <p:par>
                                <p:cTn id="21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41000"/>
                            </p:stCondLst>
                            <p:childTnLst>
                              <p:par>
                                <p:cTn id="21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42000"/>
                            </p:stCondLst>
                            <p:childTnLst>
                              <p:par>
                                <p:cTn id="22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43000"/>
                            </p:stCondLst>
                            <p:childTnLst>
                              <p:par>
                                <p:cTn id="22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44000"/>
                            </p:stCondLst>
                            <p:childTnLst>
                              <p:par>
                                <p:cTn id="22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45000"/>
                            </p:stCondLst>
                            <p:childTnLst>
                              <p:par>
                                <p:cTn id="23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46000"/>
                            </p:stCondLst>
                            <p:childTnLst>
                              <p:par>
                                <p:cTn id="23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47000"/>
                            </p:stCondLst>
                            <p:childTnLst>
                              <p:par>
                                <p:cTn id="23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48000"/>
                            </p:stCondLst>
                            <p:childTnLst>
                              <p:par>
                                <p:cTn id="24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49000"/>
                            </p:stCondLst>
                            <p:childTnLst>
                              <p:par>
                                <p:cTn id="24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0000"/>
                            </p:stCondLst>
                            <p:childTnLst>
                              <p:par>
                                <p:cTn id="24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51000"/>
                            </p:stCondLst>
                            <p:childTnLst>
                              <p:par>
                                <p:cTn id="24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2000"/>
                            </p:stCondLst>
                            <p:childTnLst>
                              <p:par>
                                <p:cTn id="25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53000"/>
                            </p:stCondLst>
                            <p:childTnLst>
                              <p:par>
                                <p:cTn id="25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54000"/>
                            </p:stCondLst>
                            <p:childTnLst>
                              <p:par>
                                <p:cTn id="25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55000"/>
                            </p:stCondLst>
                            <p:childTnLst>
                              <p:par>
                                <p:cTn id="26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56000"/>
                            </p:stCondLst>
                            <p:childTnLst>
                              <p:par>
                                <p:cTn id="26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7000"/>
                            </p:stCondLst>
                            <p:childTnLst>
                              <p:par>
                                <p:cTn id="26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58000"/>
                            </p:stCondLst>
                            <p:childTnLst>
                              <p:par>
                                <p:cTn id="27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59000"/>
                            </p:stCondLst>
                            <p:childTnLst>
                              <p:par>
                                <p:cTn id="27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4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3FFB3"/>
                                      </p:to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4" dur="500"/>
                                        <p:tgtEl>
                                          <p:spTgt spid="5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85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6" fill="hold">
                      <p:stCondLst>
                        <p:cond delay="0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3FFB3"/>
                                      </p:to>
                                    </p:animClr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9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6" fill="hold">
                      <p:stCondLst>
                        <p:cond delay="0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3FFB3"/>
                                      </p:to>
                                    </p:animClr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4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305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6" fill="hold">
                      <p:stCondLst>
                        <p:cond delay="0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3FFB3"/>
                                      </p:to>
                                    </p:animClr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audio>
              <p:cMediaNode>
                <p:cTn id="3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7"/>
                </p:tgtEl>
              </p:cMediaNode>
            </p:audio>
            <p:audio>
              <p:cMediaNode>
                <p:cTn id="3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8"/>
                </p:tgtEl>
              </p:cMediaNode>
            </p:audio>
            <p:audio>
              <p:cMediaNode>
                <p:cTn id="3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9"/>
                </p:tgtEl>
              </p:cMediaNode>
            </p:audio>
            <p:audio>
              <p:cMediaNode>
                <p:cTn id="3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0"/>
                </p:tgtEl>
              </p:cMediaNode>
            </p:audio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10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868363"/>
          </a:xfrm>
        </p:spPr>
        <p:txBody>
          <a:bodyPr/>
          <a:lstStyle/>
          <a:p>
            <a:pPr eaLnBrk="1" hangingPunct="1"/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endParaRPr lang="en-US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798" name="Rectangle 22"/>
          <p:cNvSpPr>
            <a:spLocks noChangeArrowheads="1"/>
          </p:cNvSpPr>
          <p:nvPr/>
        </p:nvSpPr>
        <p:spPr bwMode="auto">
          <a:xfrm>
            <a:off x="381000" y="1066800"/>
            <a:ext cx="5440363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-Làm bài 1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trang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18 SGK</a:t>
            </a:r>
          </a:p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-Chuẩn bị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trước các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phần tiếp theo của bài học</a:t>
            </a:r>
          </a:p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Rectangle 24"/>
          <p:cNvSpPr>
            <a:spLocks noChangeArrowheads="1"/>
          </p:cNvSpPr>
          <p:nvPr/>
        </p:nvSpPr>
        <p:spPr bwMode="auto">
          <a:xfrm>
            <a:off x="304800" y="2090738"/>
            <a:ext cx="8610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endParaRPr lang="en-US" sz="2400">
              <a:latin typeface=".VnTime" pitchFamily="34" charset="0"/>
            </a:endParaRPr>
          </a:p>
          <a:p>
            <a:pPr algn="just"/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9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vi-VN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vi-VN" smtClean="0"/>
          </a:p>
        </p:txBody>
      </p:sp>
      <p:pic>
        <p:nvPicPr>
          <p:cNvPr id="22532" name="Picture 4" descr="1443080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01625" y="2022475"/>
            <a:ext cx="85484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 smtClean="0">
                <a:ln>
                  <a:solidFill>
                    <a:schemeClr val="tx1">
                      <a:alpha val="11000"/>
                    </a:schemeClr>
                  </a:solidFill>
                </a:ln>
                <a:solidFill>
                  <a:schemeClr val="bg1"/>
                </a:solidFill>
                <a:effectLst>
                  <a:outerShdw blurRad="292100" dist="50800" dir="2820000" algn="ctr" rotWithShape="0">
                    <a:srgbClr val="000000">
                      <a:alpha val="82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CẢM ƠN CÁC THẦY CÔ VÀ CÁC EM HỌC SINH</a:t>
            </a:r>
            <a:endParaRPr lang="en-US" sz="2800" b="1" dirty="0">
              <a:ln>
                <a:solidFill>
                  <a:schemeClr val="tx1">
                    <a:alpha val="11000"/>
                  </a:schemeClr>
                </a:solidFill>
              </a:ln>
              <a:solidFill>
                <a:schemeClr val="bg1"/>
              </a:solidFill>
              <a:effectLst>
                <a:outerShdw blurRad="292100" dist="50800" dir="2820000" algn="ctr" rotWithShape="0">
                  <a:srgbClr val="000000">
                    <a:alpha val="82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vi-VN" smtClean="0"/>
              <a:t>time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mph" presetSubtype="0" repeatCount="3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1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 tmFilter="0,0; .5, 0; 1, 1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autoUpdateAnimBg="0"/>
      <p:bldP spid="18438" grpId="1"/>
      <p:bldP spid="18438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93833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>
                <a:solidFill>
                  <a:srgbClr val="FF3399"/>
                </a:solidFill>
                <a:latin typeface="Times New Roman" pitchFamily="18" charset="0"/>
              </a:rPr>
              <a:t>NHIỆT LIỆT CHÀO MỪNG QUÝ THẦY CÔ GIÁO ĐẾN DỰ GIỜ LỚP 10C1 </a:t>
            </a:r>
          </a:p>
        </p:txBody>
      </p:sp>
      <p:pic>
        <p:nvPicPr>
          <p:cNvPr id="18435" name="Picture 3" descr="firewor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3" y="1884363"/>
            <a:ext cx="8001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666750" y="2632075"/>
            <a:ext cx="1873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vi-VN"/>
          </a:p>
        </p:txBody>
      </p:sp>
      <p:sp>
        <p:nvSpPr>
          <p:cNvPr id="1029" name="Rectangle 3"/>
          <p:cNvSpPr>
            <a:spLocks noChangeArrowheads="1"/>
          </p:cNvSpPr>
          <p:nvPr/>
        </p:nvSpPr>
        <p:spPr bwMode="auto">
          <a:xfrm>
            <a:off x="339725" y="755650"/>
            <a:ext cx="834390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vi-VN"/>
          </a:p>
        </p:txBody>
      </p:sp>
      <p:sp>
        <p:nvSpPr>
          <p:cNvPr id="1033" name="Rectangle 7"/>
          <p:cNvSpPr>
            <a:spLocks noChangeArrowheads="1"/>
          </p:cNvSpPr>
          <p:nvPr/>
        </p:nvSpPr>
        <p:spPr bwMode="auto">
          <a:xfrm>
            <a:off x="0" y="6111875"/>
            <a:ext cx="9372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vi-VN"/>
          </a:p>
        </p:txBody>
      </p:sp>
      <p:sp>
        <p:nvSpPr>
          <p:cNvPr id="1034" name="Rectangle 8"/>
          <p:cNvSpPr>
            <a:spLocks noChangeArrowheads="1"/>
          </p:cNvSpPr>
          <p:nvPr/>
        </p:nvSpPr>
        <p:spPr bwMode="auto">
          <a:xfrm>
            <a:off x="3429000" y="5791200"/>
            <a:ext cx="187325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vi-VN"/>
          </a:p>
        </p:txBody>
      </p:sp>
      <p:sp>
        <p:nvSpPr>
          <p:cNvPr id="1035" name="Rectangle 9"/>
          <p:cNvSpPr>
            <a:spLocks noChangeArrowheads="1"/>
          </p:cNvSpPr>
          <p:nvPr/>
        </p:nvSpPr>
        <p:spPr bwMode="auto">
          <a:xfrm>
            <a:off x="3429000" y="5959475"/>
            <a:ext cx="25939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vi-VN"/>
          </a:p>
        </p:txBody>
      </p:sp>
      <p:graphicFrame>
        <p:nvGraphicFramePr>
          <p:cNvPr id="1026" name="Object 13"/>
          <p:cNvGraphicFramePr>
            <a:graphicFrameLocks noChangeAspect="1"/>
          </p:cNvGraphicFramePr>
          <p:nvPr/>
        </p:nvGraphicFramePr>
        <p:xfrm>
          <a:off x="152400" y="76200"/>
          <a:ext cx="1981200" cy="1973263"/>
        </p:xfrm>
        <a:graphic>
          <a:graphicData uri="http://schemas.openxmlformats.org/presentationml/2006/ole">
            <p:oleObj spid="_x0000_s1026" name="Clip" r:id="rId3" imgW="1278360" imgH="1274040" progId="">
              <p:embed/>
            </p:oleObj>
          </a:graphicData>
        </a:graphic>
      </p:graphicFrame>
      <p:sp>
        <p:nvSpPr>
          <p:cNvPr id="1039" name="WordArt 14"/>
          <p:cNvSpPr>
            <a:spLocks noChangeArrowheads="1" noChangeShapeType="1" noTextEdit="1"/>
          </p:cNvSpPr>
          <p:nvPr/>
        </p:nvSpPr>
        <p:spPr bwMode="auto">
          <a:xfrm>
            <a:off x="228600" y="2743200"/>
            <a:ext cx="8610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0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TẬP HỢP.CÁC PHÉP TOÁN TRÊN TẬP HỢP</a:t>
            </a:r>
          </a:p>
        </p:txBody>
      </p:sp>
      <p:graphicFrame>
        <p:nvGraphicFramePr>
          <p:cNvPr id="1027" name="Object 15"/>
          <p:cNvGraphicFramePr>
            <a:graphicFrameLocks noChangeAspect="1"/>
          </p:cNvGraphicFramePr>
          <p:nvPr/>
        </p:nvGraphicFramePr>
        <p:xfrm>
          <a:off x="6648450" y="4267200"/>
          <a:ext cx="2286000" cy="2093913"/>
        </p:xfrm>
        <a:graphic>
          <a:graphicData uri="http://schemas.openxmlformats.org/presentationml/2006/ole">
            <p:oleObj spid="_x0000_s1027" name="Clip" r:id="rId4" imgW="1999440" imgH="1831320" progId="">
              <p:embed/>
            </p:oleObj>
          </a:graphicData>
        </a:graphic>
      </p:graphicFrame>
      <p:sp>
        <p:nvSpPr>
          <p:cNvPr id="1040" name="WordArt 16"/>
          <p:cNvSpPr>
            <a:spLocks noChangeArrowheads="1" noChangeShapeType="1" noTextEdit="1"/>
          </p:cNvSpPr>
          <p:nvPr/>
        </p:nvSpPr>
        <p:spPr bwMode="auto">
          <a:xfrm>
            <a:off x="3505200" y="3962400"/>
            <a:ext cx="1600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000" b="1" kern="10">
                <a:ln w="19050">
                  <a:solidFill>
                    <a:srgbClr val="33CCCC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( Tiết 1 )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pPr eaLnBrk="1" hangingPunct="1"/>
            <a:r>
              <a:rPr lang="en-US" sz="3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 ĐỘNG MỞ ĐẦU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04800" y="762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1. Nêu ví dụ về tập hợp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phần tử của tập hợp, 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kí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hiệu tập hợp.</a:t>
            </a:r>
            <a:endParaRPr lang="vi-VN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04800" y="1905000"/>
            <a:ext cx="853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2. Nêu các cách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viết cho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một tập hợp, cách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minh họa 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tập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hợp.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457200" y="22860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vi-VN" sz="2400" i="1">
              <a:latin typeface=".VnTime" pitchFamily="34" charset="0"/>
            </a:endParaRPr>
          </a:p>
        </p:txBody>
      </p:sp>
      <p:sp>
        <p:nvSpPr>
          <p:cNvPr id="1946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1946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609600" y="2286000"/>
            <a:ext cx="8763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vi-VN" sz="2400"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endParaRPr lang="vi-VN" sz="2400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400" i="1" dirty="0">
              <a:latin typeface=".VnTime" pitchFamily="34" charset="0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457200" y="2971800"/>
            <a:ext cx="8534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vi-VN" sz="240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vi-VN" sz="2400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400" i="1" dirty="0">
              <a:latin typeface=".VnTime" pitchFamily="34" charset="0"/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304800" y="2743200"/>
            <a:ext cx="8534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3. Cho tập A  như hình bên</a:t>
            </a:r>
          </a:p>
          <a:p>
            <a:pPr marL="457200" indent="-457200">
              <a:spcBef>
                <a:spcPct val="20000"/>
              </a:spcBef>
              <a:defRPr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a)Viết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tập A bằng cách liệt kê các phần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tử  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20000"/>
              </a:spcBef>
              <a:defRPr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b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) Nêu phần tử không thuộc tập hợp A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743200" y="4495800"/>
            <a:ext cx="4343400" cy="1752600"/>
            <a:chOff x="2743200" y="4495800"/>
            <a:chExt cx="4343400" cy="1752600"/>
          </a:xfrm>
        </p:grpSpPr>
        <p:sp>
          <p:nvSpPr>
            <p:cNvPr id="12" name="Oval 11"/>
            <p:cNvSpPr/>
            <p:nvPr/>
          </p:nvSpPr>
          <p:spPr>
            <a:xfrm>
              <a:off x="2743200" y="4648200"/>
              <a:ext cx="3810000" cy="1600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19800" y="4572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05200" y="4495800"/>
              <a:ext cx="6858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smtClean="0">
                  <a:latin typeface="Times New Roman" pitchFamily="18" charset="0"/>
                  <a:cs typeface="Times New Roman" pitchFamily="18" charset="0"/>
                </a:rPr>
                <a:t>.</a:t>
              </a:r>
              <a:r>
                <a:rPr lang="en-US" smtClean="0">
                  <a:latin typeface="Times New Roman" pitchFamily="18" charset="0"/>
                  <a:cs typeface="Times New Roman" pitchFamily="18" charset="0"/>
                </a:rPr>
                <a:t> a</a:t>
              </a:r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67200" y="5029200"/>
              <a:ext cx="6858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smtClean="0">
                  <a:latin typeface="Times New Roman" pitchFamily="18" charset="0"/>
                  <a:cs typeface="Times New Roman" pitchFamily="18" charset="0"/>
                </a:rPr>
                <a:t>.</a:t>
              </a:r>
              <a:r>
                <a:rPr lang="en-US" smtClean="0">
                  <a:latin typeface="Times New Roman" pitchFamily="18" charset="0"/>
                  <a:cs typeface="Times New Roman" pitchFamily="18" charset="0"/>
                </a:rPr>
                <a:t> b</a:t>
              </a:r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81600" y="4876800"/>
              <a:ext cx="6858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smtClean="0">
                  <a:latin typeface="Times New Roman" pitchFamily="18" charset="0"/>
                  <a:cs typeface="Times New Roman" pitchFamily="18" charset="0"/>
                </a:rPr>
                <a:t>.</a:t>
              </a:r>
              <a:r>
                <a:rPr lang="en-US" smtClean="0">
                  <a:latin typeface="Times New Roman" pitchFamily="18" charset="0"/>
                  <a:cs typeface="Times New Roman" pitchFamily="18" charset="0"/>
                </a:rPr>
                <a:t> c</a:t>
              </a:r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400800" y="5181600"/>
              <a:ext cx="6858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smtClean="0">
                  <a:latin typeface="Times New Roman" pitchFamily="18" charset="0"/>
                  <a:cs typeface="Times New Roman" pitchFamily="18" charset="0"/>
                </a:rPr>
                <a:t>.</a:t>
              </a:r>
              <a:r>
                <a:rPr lang="en-US" smtClean="0">
                  <a:latin typeface="Times New Roman" pitchFamily="18" charset="0"/>
                  <a:cs typeface="Times New Roman" pitchFamily="18" charset="0"/>
                </a:rPr>
                <a:t> d</a:t>
              </a:r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9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29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1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3" grpId="0" build="p" autoUpdateAnimBg="0"/>
      <p:bldP spid="29704" grpId="0" build="p" autoUpdateAnimBg="0"/>
      <p:bldP spid="19" grpId="0" uiExpand="1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pPr eaLnBrk="1" hangingPunct="1"/>
            <a:r>
              <a:rPr lang="en-US" sz="3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 ĐỘNG MỞ ĐẦU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04800" y="762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4. Cho tập hợp B gồm các số tự nhiên có một chữ số và chia hết cho 2. Viết tập hợp B theo 2 cách</a:t>
            </a:r>
          </a:p>
          <a:p>
            <a:endParaRPr lang="vi-VN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457200" y="22860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vi-VN" sz="2400" i="1">
              <a:latin typeface=".VnTime" pitchFamily="34" charset="0"/>
            </a:endParaRP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205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152400" y="28956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vi-VN" sz="2400"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endParaRPr lang="vi-VN" sz="2400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400" i="1" dirty="0">
              <a:latin typeface=".VnTime" pitchFamily="34" charset="0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457200" y="2971800"/>
            <a:ext cx="8534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vi-VN" sz="240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vi-VN" sz="2400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400" i="1" dirty="0">
              <a:latin typeface=".VnTime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04800" y="24384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5. Nêu số phần tử của mỗi tập hợp sau</a:t>
            </a: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endParaRPr lang="vi-VN" sz="2400" i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13"/>
          <p:cNvGraphicFramePr>
            <a:graphicFrameLocks noChangeAspect="1"/>
          </p:cNvGraphicFramePr>
          <p:nvPr/>
        </p:nvGraphicFramePr>
        <p:xfrm>
          <a:off x="1905000" y="2971800"/>
          <a:ext cx="1676400" cy="1309688"/>
        </p:xfrm>
        <a:graphic>
          <a:graphicData uri="http://schemas.openxmlformats.org/presentationml/2006/ole">
            <p:oleObj spid="_x0000_s2050" name="Equation" r:id="rId4" imgW="1295280" imgH="799920" progId="Equation.DSMT4">
              <p:embed/>
            </p:oleObj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648200" y="4191000"/>
            <a:ext cx="3962400" cy="1447800"/>
            <a:chOff x="4648200" y="4191000"/>
            <a:chExt cx="3962400" cy="1447800"/>
          </a:xfrm>
        </p:grpSpPr>
        <p:sp>
          <p:nvSpPr>
            <p:cNvPr id="12" name="Oval 11"/>
            <p:cNvSpPr/>
            <p:nvPr/>
          </p:nvSpPr>
          <p:spPr>
            <a:xfrm>
              <a:off x="4648200" y="4191000"/>
              <a:ext cx="3962400" cy="1447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029200" y="4495800"/>
              <a:ext cx="3124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smtClean="0">
                  <a:latin typeface="Times New Roman" pitchFamily="18" charset="0"/>
                  <a:cs typeface="Times New Roman" pitchFamily="18" charset="0"/>
                </a:rPr>
                <a:t>Vậy thế nào là tập rỗng?</a:t>
              </a:r>
              <a:endParaRPr lang="vi-VN" sz="240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9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3" grpId="0" build="p" autoUpdateAnimBg="0"/>
      <p:bldP spid="1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HỢP. CÁC PHÉP TOÁN TẬP HỢP</a:t>
            </a:r>
            <a:endParaRPr lang="vi-VN" sz="3200" b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8153400" cy="609600"/>
          </a:xfrm>
        </p:spPr>
        <p:txBody>
          <a:bodyPr/>
          <a:lstStyle/>
          <a:p>
            <a:pPr marL="609600" indent="-609600" eaLnBrk="1" hangingPunct="1">
              <a:buFontTx/>
              <a:buAutoNum type="romanUcPeriod"/>
            </a:pPr>
            <a:r>
              <a:rPr lang="en-US" sz="2400" b="1" dirty="0" err="1" smtClean="0">
                <a:latin typeface=".VnTime" pitchFamily="34" charset="0"/>
              </a:rPr>
              <a:t>T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Tx/>
              <a:buAutoNum type="romanUcPeriod"/>
            </a:pPr>
            <a:endParaRPr lang="en-US" sz="2400" b="1" dirty="0" smtClean="0">
              <a:latin typeface=".VnTime" pitchFamily="34" charset="0"/>
            </a:endParaRPr>
          </a:p>
          <a:p>
            <a:pPr marL="609600" indent="-609600" eaLnBrk="1" hangingPunct="1">
              <a:buFontTx/>
              <a:buNone/>
            </a:pPr>
            <a:endParaRPr lang="en-US" sz="2400" dirty="0" smtClean="0">
              <a:latin typeface=".VnTime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28600" y="3200400"/>
            <a:ext cx="2057400" cy="1371600"/>
            <a:chOff x="609600" y="3200400"/>
            <a:chExt cx="2057400" cy="1371600"/>
          </a:xfrm>
        </p:grpSpPr>
        <p:sp>
          <p:nvSpPr>
            <p:cNvPr id="17" name="Oval 16"/>
            <p:cNvSpPr/>
            <p:nvPr/>
          </p:nvSpPr>
          <p:spPr>
            <a:xfrm>
              <a:off x="609600" y="3200400"/>
              <a:ext cx="2057400" cy="1371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2000" y="3505200"/>
              <a:ext cx="1752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400" smtClean="0">
                  <a:latin typeface="Times New Roman" pitchFamily="18" charset="0"/>
                </a:rPr>
                <a:t>Tập hợp</a:t>
              </a:r>
            </a:p>
            <a:p>
              <a:pPr algn="ctr"/>
              <a:r>
                <a:rPr lang="vi-VN" sz="2400" smtClean="0">
                  <a:latin typeface="Times New Roman" pitchFamily="18" charset="0"/>
                </a:rPr>
                <a:t>A</a:t>
              </a:r>
              <a:endParaRPr lang="vi-VN" sz="2400">
                <a:latin typeface="Times New Roman" pitchFamily="18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276600" y="3314700"/>
            <a:ext cx="2514600" cy="1143000"/>
            <a:chOff x="3429000" y="3276600"/>
            <a:chExt cx="2514600" cy="1143000"/>
          </a:xfrm>
        </p:grpSpPr>
        <p:sp>
          <p:nvSpPr>
            <p:cNvPr id="20" name="Rounded Rectangle 19"/>
            <p:cNvSpPr/>
            <p:nvPr/>
          </p:nvSpPr>
          <p:spPr>
            <a:xfrm>
              <a:off x="3429000" y="3276600"/>
              <a:ext cx="2514600" cy="1143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81400" y="3429000"/>
              <a:ext cx="2133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400" smtClean="0">
                  <a:latin typeface="Times New Roman" pitchFamily="18" charset="0"/>
                </a:rPr>
                <a:t>Các cách viết</a:t>
              </a:r>
            </a:p>
            <a:p>
              <a:pPr algn="ctr"/>
              <a:r>
                <a:rPr lang="vi-VN" sz="2400" smtClean="0">
                  <a:latin typeface="Times New Roman" pitchFamily="18" charset="0"/>
                </a:rPr>
                <a:t>1 tập hợp</a:t>
              </a:r>
              <a:endParaRPr lang="vi-VN" sz="2400">
                <a:latin typeface="Times New Roman" pitchFamily="18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755900" y="1676400"/>
            <a:ext cx="3812674" cy="1396663"/>
            <a:chOff x="2819400" y="1676400"/>
            <a:chExt cx="3812674" cy="1396663"/>
          </a:xfrm>
        </p:grpSpPr>
        <p:grpSp>
          <p:nvGrpSpPr>
            <p:cNvPr id="35" name="Group 22"/>
            <p:cNvGrpSpPr/>
            <p:nvPr/>
          </p:nvGrpSpPr>
          <p:grpSpPr>
            <a:xfrm>
              <a:off x="2819400" y="1828800"/>
              <a:ext cx="3505200" cy="1143000"/>
              <a:chOff x="3429000" y="3276600"/>
              <a:chExt cx="2514600" cy="1143000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3429000" y="3276600"/>
                <a:ext cx="2514600" cy="1143000"/>
              </a:xfrm>
              <a:prstGeom prst="roundRect">
                <a:avLst/>
              </a:prstGeom>
              <a:ln>
                <a:solidFill>
                  <a:srgbClr val="89A4A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3581400" y="3429000"/>
                <a:ext cx="88623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2400" smtClean="0">
                    <a:latin typeface="Times New Roman" pitchFamily="18" charset="0"/>
                    <a:cs typeface="Times New Roman" pitchFamily="18" charset="0"/>
                  </a:rPr>
                  <a:t>a∈A</a:t>
                </a:r>
              </a:p>
              <a:p>
                <a:r>
                  <a:rPr lang="vi-VN" sz="2400" smtClean="0">
                    <a:latin typeface="Times New Roman" pitchFamily="18" charset="0"/>
                    <a:cs typeface="Times New Roman" pitchFamily="18" charset="0"/>
                  </a:rPr>
                  <a:t>b∉A</a:t>
                </a:r>
                <a:endParaRPr lang="vi-VN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6" name="Group 25"/>
            <p:cNvGrpSpPr/>
            <p:nvPr/>
          </p:nvGrpSpPr>
          <p:grpSpPr>
            <a:xfrm>
              <a:off x="4724400" y="1676400"/>
              <a:ext cx="1907674" cy="1396663"/>
              <a:chOff x="2743200" y="3858491"/>
              <a:chExt cx="6396318" cy="2920295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2743200" y="4648200"/>
                <a:ext cx="3810000" cy="160020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6320117" y="4336473"/>
                <a:ext cx="1577787" cy="9652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vi-VN" sz="24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998694" y="3858491"/>
                <a:ext cx="2048436" cy="2123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vi-VN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6064623" y="4655127"/>
                <a:ext cx="3074895" cy="2123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vi-VN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43" name="Group 42"/>
          <p:cNvGrpSpPr/>
          <p:nvPr/>
        </p:nvGrpSpPr>
        <p:grpSpPr>
          <a:xfrm>
            <a:off x="2743200" y="4724400"/>
            <a:ext cx="3581400" cy="1143000"/>
            <a:chOff x="3429000" y="3276600"/>
            <a:chExt cx="2514600" cy="1143000"/>
          </a:xfrm>
        </p:grpSpPr>
        <p:sp>
          <p:nvSpPr>
            <p:cNvPr id="44" name="Rounded Rectangle 43"/>
            <p:cNvSpPr/>
            <p:nvPr/>
          </p:nvSpPr>
          <p:spPr>
            <a:xfrm>
              <a:off x="3429000" y="3276600"/>
              <a:ext cx="2514600" cy="1143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581400" y="3429000"/>
              <a:ext cx="2133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400" smtClean="0">
                  <a:latin typeface="Times New Roman" pitchFamily="18" charset="0"/>
                  <a:cs typeface="Times New Roman" pitchFamily="18" charset="0"/>
                </a:rPr>
                <a:t>Tập ∅: Tập hợp không chứa phần tử nào</a:t>
              </a:r>
              <a:endParaRPr lang="vi-VN" sz="2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6705600" y="2743200"/>
            <a:ext cx="2200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Liệt kê các</a:t>
            </a:r>
          </a:p>
          <a:p>
            <a:pPr algn="ctr"/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phần tử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05600" y="3810000"/>
            <a:ext cx="2200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Chỉ ra tính chất</a:t>
            </a:r>
          </a:p>
          <a:p>
            <a:pPr algn="ctr"/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đặc trưng cho</a:t>
            </a:r>
          </a:p>
          <a:p>
            <a:pPr algn="ctr"/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các phần tử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Shape 51"/>
          <p:cNvCxnSpPr>
            <a:stCxn id="17" idx="0"/>
            <a:endCxn id="41" idx="1"/>
          </p:cNvCxnSpPr>
          <p:nvPr/>
        </p:nvCxnSpPr>
        <p:spPr>
          <a:xfrm rot="5400000" flipH="1" flipV="1">
            <a:off x="1606550" y="2051050"/>
            <a:ext cx="800100" cy="1498600"/>
          </a:xfrm>
          <a:prstGeom prst="curvedConnector2">
            <a:avLst/>
          </a:prstGeom>
          <a:ln w="31750">
            <a:solidFill>
              <a:srgbClr val="89A4A7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hape 54"/>
          <p:cNvCxnSpPr>
            <a:stCxn id="17" idx="4"/>
            <a:endCxn id="44" idx="1"/>
          </p:cNvCxnSpPr>
          <p:nvPr/>
        </p:nvCxnSpPr>
        <p:spPr>
          <a:xfrm rot="16200000" flipH="1">
            <a:off x="1638300" y="4191000"/>
            <a:ext cx="723900" cy="1485900"/>
          </a:xfrm>
          <a:prstGeom prst="curvedConnector2">
            <a:avLst/>
          </a:prstGeom>
          <a:ln w="31750">
            <a:solidFill>
              <a:srgbClr val="89A4A7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7" idx="6"/>
            <a:endCxn id="20" idx="1"/>
          </p:cNvCxnSpPr>
          <p:nvPr/>
        </p:nvCxnSpPr>
        <p:spPr>
          <a:xfrm>
            <a:off x="2286000" y="3886200"/>
            <a:ext cx="990600" cy="0"/>
          </a:xfrm>
          <a:prstGeom prst="straightConnector1">
            <a:avLst/>
          </a:prstGeom>
          <a:ln w="31750">
            <a:solidFill>
              <a:srgbClr val="89A4A7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5791200" y="3124200"/>
            <a:ext cx="1295400" cy="533400"/>
          </a:xfrm>
          <a:prstGeom prst="straightConnector1">
            <a:avLst/>
          </a:prstGeom>
          <a:ln w="31750">
            <a:solidFill>
              <a:srgbClr val="89A4A7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5791200" y="4038600"/>
            <a:ext cx="990600" cy="228600"/>
          </a:xfrm>
          <a:prstGeom prst="straightConnector1">
            <a:avLst/>
          </a:prstGeom>
          <a:ln w="31750">
            <a:solidFill>
              <a:srgbClr val="89A4A7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HỢP. CÁC PHÉP TOÁN TẬP HỢP</a:t>
            </a:r>
            <a:endParaRPr lang="vi-VN" sz="3200" b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8153400" cy="1981200"/>
          </a:xfrm>
        </p:spPr>
        <p:txBody>
          <a:bodyPr/>
          <a:lstStyle/>
          <a:p>
            <a:pPr marL="609600" indent="-609600" eaLnBrk="1" hangingPunct="1">
              <a:buFontTx/>
              <a:buAutoNum type="romanUcPeriod"/>
            </a:pPr>
            <a:r>
              <a:rPr lang="en-US" sz="2400" b="1" smtClean="0">
                <a:latin typeface=".VnTime" pitchFamily="34" charset="0"/>
              </a:rPr>
              <a:t>T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ập hợp</a:t>
            </a:r>
          </a:p>
          <a:p>
            <a:pPr marL="609600" indent="-609600" eaLnBrk="1" hangingPunct="1"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Luyện tập: Trong các tập sau, tập nào là tập rỗng</a:t>
            </a:r>
          </a:p>
          <a:p>
            <a:pPr marL="609600" indent="-609600" eaLnBrk="1" hangingPunct="1">
              <a:buFontTx/>
              <a:buNone/>
            </a:pPr>
            <a:endParaRPr lang="en-US" sz="2400" smtClean="0">
              <a:latin typeface=".VnTime" pitchFamily="34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3733800" y="2286000"/>
          <a:ext cx="2133600" cy="990600"/>
        </p:xfrm>
        <a:graphic>
          <a:graphicData uri="http://schemas.openxmlformats.org/presentationml/2006/ole">
            <p:oleObj spid="_x0000_s4098" name="Equation" r:id="rId3" imgW="143496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HỢP. CÁC PHÉP TOÁN TẬP HỢP</a:t>
            </a:r>
            <a:endParaRPr lang="vi-VN" sz="3200" b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19200"/>
            <a:ext cx="8153400" cy="48006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Hoạt động (Nhóm đôi theo bàn)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09600" indent="-609600"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609600" indent="-609600"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Cho 2 tập hợp:</a:t>
            </a:r>
          </a:p>
          <a:p>
            <a:pPr marL="609600" indent="-609600" eaLnBrk="1" hangingPunct="1">
              <a:buFontTx/>
              <a:buNone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Tx/>
              <a:buNone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a)Viết A,B bằng cách liệt kê các phần tử.</a:t>
            </a:r>
          </a:p>
          <a:p>
            <a:pPr marL="609600" indent="-609600" eaLnBrk="1" hangingPunct="1">
              <a:buFontTx/>
              <a:buNone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b) Mỗi phần tử của tập hợp A có thuộc tập hợp B không?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2209800" y="2722562"/>
          <a:ext cx="4454525" cy="477838"/>
        </p:xfrm>
        <a:graphic>
          <a:graphicData uri="http://schemas.openxmlformats.org/presentationml/2006/ole">
            <p:oleObj spid="_x0000_s5122" name="Equation" r:id="rId3" imgW="299700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HỢP. CÁC PHÉP TOÁN TẬP HỢP</a:t>
            </a:r>
            <a:endParaRPr lang="vi-VN" sz="3200" b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229600" cy="49530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II.Tập con và tập hợp bằng nhau</a:t>
            </a:r>
          </a:p>
          <a:p>
            <a:pPr marL="609600" indent="-609600" eaLnBrk="1" hangingPunct="1"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1. Tập con</a:t>
            </a:r>
          </a:p>
          <a:p>
            <a:pPr marL="609600" indent="-609600" eaLnBrk="1" hangingPunct="1"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Định nghĩa</a:t>
            </a:r>
          </a:p>
          <a:p>
            <a:pPr marL="0" indent="0"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Nếu mọi phần tử của tập hợp A đều là phần tử của tập hợp B thì ta nói A là tập con của B ( hay A chứa trong B)</a:t>
            </a:r>
          </a:p>
          <a:p>
            <a:pPr marL="609600" indent="-609600"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*Kí hiệu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09600" indent="-609600" eaLnBrk="1" hangingPunct="1"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Quy ước:</a:t>
            </a:r>
          </a:p>
          <a:p>
            <a:pPr marL="609600" indent="-609600" eaLnBrk="1" hangingPunct="1"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Chú ý:</a:t>
            </a:r>
          </a:p>
          <a:p>
            <a:pPr marL="609600" indent="-609600"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*Tính chất:</a:t>
            </a:r>
          </a:p>
          <a:p>
            <a:pPr marL="609600" indent="-609600" eaLnBrk="1" hangingPunct="1">
              <a:buFontTx/>
              <a:buNone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09600" indent="-609600" eaLnBrk="1" hangingPunct="1">
              <a:buFontTx/>
              <a:buNone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1984375" y="3394365"/>
          <a:ext cx="685800" cy="304800"/>
        </p:xfrm>
        <a:graphic>
          <a:graphicData uri="http://schemas.openxmlformats.org/presentationml/2006/ole">
            <p:oleObj spid="_x0000_s6146" name="Equation" r:id="rId3" imgW="431640" imgH="164880" progId="Equation.DSMT4">
              <p:embed/>
            </p:oleObj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984374" y="3851565"/>
          <a:ext cx="1139826" cy="381000"/>
        </p:xfrm>
        <a:graphic>
          <a:graphicData uri="http://schemas.openxmlformats.org/presentationml/2006/ole">
            <p:oleObj spid="_x0000_s6147" name="Equation" r:id="rId4" imgW="711000" imgH="203040" progId="Equation.DSMT4">
              <p:embed/>
            </p:oleObj>
          </a:graphicData>
        </a:graphic>
      </p:graphicFrame>
      <p:graphicFrame>
        <p:nvGraphicFramePr>
          <p:cNvPr id="6148" name="Object 6"/>
          <p:cNvGraphicFramePr>
            <a:graphicFrameLocks noChangeAspect="1"/>
          </p:cNvGraphicFramePr>
          <p:nvPr/>
        </p:nvGraphicFramePr>
        <p:xfrm>
          <a:off x="1908175" y="4260275"/>
          <a:ext cx="3349625" cy="457200"/>
        </p:xfrm>
        <a:graphic>
          <a:graphicData uri="http://schemas.openxmlformats.org/presentationml/2006/ole">
            <p:oleObj spid="_x0000_s6148" name="Equation" r:id="rId5" imgW="1917360" imgH="253800" progId="Equation.DSMT4">
              <p:embed/>
            </p:oleObj>
          </a:graphicData>
        </a:graphic>
      </p:graphicFrame>
      <p:graphicFrame>
        <p:nvGraphicFramePr>
          <p:cNvPr id="6149" name="Object 7"/>
          <p:cNvGraphicFramePr>
            <a:graphicFrameLocks noChangeAspect="1"/>
          </p:cNvGraphicFramePr>
          <p:nvPr/>
        </p:nvGraphicFramePr>
        <p:xfrm>
          <a:off x="2039784" y="4738256"/>
          <a:ext cx="2125679" cy="1239980"/>
        </p:xfrm>
        <a:graphic>
          <a:graphicData uri="http://schemas.openxmlformats.org/presentationml/2006/ole">
            <p:oleObj spid="_x0000_s6149" name="Equation" r:id="rId6" imgW="1180800" imgH="685800" progId="Equation.DSMT4">
              <p:embed/>
            </p:oleObj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5867400" y="3505200"/>
            <a:ext cx="2133600" cy="1295400"/>
            <a:chOff x="5562600" y="3733800"/>
            <a:chExt cx="2133600" cy="1295400"/>
          </a:xfrm>
        </p:grpSpPr>
        <p:sp>
          <p:nvSpPr>
            <p:cNvPr id="9" name="Oval 8"/>
            <p:cNvSpPr/>
            <p:nvPr/>
          </p:nvSpPr>
          <p:spPr>
            <a:xfrm>
              <a:off x="5562600" y="3733800"/>
              <a:ext cx="2133600" cy="1295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0" name="Oval 9"/>
            <p:cNvSpPr/>
            <p:nvPr/>
          </p:nvSpPr>
          <p:spPr>
            <a:xfrm>
              <a:off x="5715000" y="4191000"/>
              <a:ext cx="1066800" cy="533400"/>
            </a:xfrm>
            <a:prstGeom prst="ellipse">
              <a:avLst/>
            </a:prstGeom>
            <a:solidFill>
              <a:srgbClr val="F0AEAE"/>
            </a:solidFill>
            <a:ln>
              <a:solidFill>
                <a:srgbClr val="D52B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943600" y="4267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86600" y="41148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029200" y="4953000"/>
            <a:ext cx="1828800" cy="1219200"/>
            <a:chOff x="5029200" y="4953000"/>
            <a:chExt cx="2438400" cy="1752600"/>
          </a:xfrm>
        </p:grpSpPr>
        <p:sp>
          <p:nvSpPr>
            <p:cNvPr id="17" name="Oval 16"/>
            <p:cNvSpPr/>
            <p:nvPr/>
          </p:nvSpPr>
          <p:spPr>
            <a:xfrm>
              <a:off x="5029200" y="4953000"/>
              <a:ext cx="2438400" cy="1752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8" name="Oval 17"/>
            <p:cNvSpPr/>
            <p:nvPr/>
          </p:nvSpPr>
          <p:spPr>
            <a:xfrm>
              <a:off x="5537200" y="5414211"/>
              <a:ext cx="1600201" cy="1187825"/>
            </a:xfrm>
            <a:prstGeom prst="ellipse">
              <a:avLst/>
            </a:prstGeom>
            <a:solidFill>
              <a:srgbClr val="F0AEAE"/>
            </a:solidFill>
            <a:ln>
              <a:solidFill>
                <a:srgbClr val="D52B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705600" y="5105400"/>
              <a:ext cx="522514" cy="4996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553200" y="59436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5740400" y="5562601"/>
              <a:ext cx="914400" cy="609601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43600" y="5598695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10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10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4847</TotalTime>
  <Words>971</Words>
  <Application>Microsoft Office PowerPoint</Application>
  <PresentationFormat>On-screen Show (4:3)</PresentationFormat>
  <Paragraphs>403</Paragraphs>
  <Slides>19</Slides>
  <Notes>6</Notes>
  <HiddenSlides>0</HiddenSlides>
  <MMClips>16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Default Design</vt:lpstr>
      <vt:lpstr>Clip</vt:lpstr>
      <vt:lpstr>Equation</vt:lpstr>
      <vt:lpstr>Slide 1</vt:lpstr>
      <vt:lpstr>Slide 2</vt:lpstr>
      <vt:lpstr>Slide 3</vt:lpstr>
      <vt:lpstr>HOẠT ĐỘNG MỞ ĐẦU</vt:lpstr>
      <vt:lpstr>HOẠT ĐỘNG MỞ ĐẦU</vt:lpstr>
      <vt:lpstr>TẬP HỢP. CÁC PHÉP TOÁN TẬP HỢP</vt:lpstr>
      <vt:lpstr>TẬP HỢP. CÁC PHÉP TOÁN TẬP HỢP</vt:lpstr>
      <vt:lpstr>TẬP HỢP. CÁC PHÉP TOÁN TẬP HỢP</vt:lpstr>
      <vt:lpstr>TẬP HỢP. CÁC PHÉP TOÁN TẬP HỢP</vt:lpstr>
      <vt:lpstr>TẬP HỢP. CÁC PHÉP TOÁN TẬP HỢP</vt:lpstr>
      <vt:lpstr>TẬP HỢP. CÁC PHÉP TOÁN TẬP HỢP</vt:lpstr>
      <vt:lpstr>TẬP HỢP. CÁC PHÉP TOÁN TẬP HỢP</vt:lpstr>
      <vt:lpstr>Slide 13</vt:lpstr>
      <vt:lpstr>Slide 14</vt:lpstr>
      <vt:lpstr>Slide 15</vt:lpstr>
      <vt:lpstr>Slide 16</vt:lpstr>
      <vt:lpstr>Slide 17</vt:lpstr>
      <vt:lpstr>Bài tập về nhà</vt:lpstr>
      <vt:lpstr>Slide 19</vt:lpstr>
    </vt:vector>
  </TitlesOfParts>
  <Company>TEL:0912520813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DUC TUNG</dc:creator>
  <cp:lastModifiedBy>Huong</cp:lastModifiedBy>
  <cp:revision>290</cp:revision>
  <dcterms:created xsi:type="dcterms:W3CDTF">2007-11-26T06:17:14Z</dcterms:created>
  <dcterms:modified xsi:type="dcterms:W3CDTF">2023-11-28T01:15:29Z</dcterms:modified>
</cp:coreProperties>
</file>