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8" r:id="rId2"/>
    <p:sldId id="295" r:id="rId3"/>
    <p:sldId id="279" r:id="rId4"/>
    <p:sldId id="264" r:id="rId5"/>
    <p:sldId id="305" r:id="rId6"/>
    <p:sldId id="266" r:id="rId7"/>
    <p:sldId id="306" r:id="rId8"/>
    <p:sldId id="307" r:id="rId9"/>
    <p:sldId id="308" r:id="rId10"/>
    <p:sldId id="309" r:id="rId11"/>
    <p:sldId id="311" r:id="rId12"/>
    <p:sldId id="312" r:id="rId13"/>
    <p:sldId id="303" r:id="rId14"/>
    <p:sldId id="298" r:id="rId15"/>
    <p:sldId id="299" r:id="rId16"/>
    <p:sldId id="300" r:id="rId17"/>
    <p:sldId id="301" r:id="rId18"/>
    <p:sldId id="297" r:id="rId19"/>
    <p:sldId id="26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4A7"/>
    <a:srgbClr val="6EB0C8"/>
    <a:srgbClr val="0000FF"/>
    <a:srgbClr val="D52B2B"/>
    <a:srgbClr val="F0AEAE"/>
    <a:srgbClr val="003399"/>
    <a:srgbClr val="FFFF00"/>
    <a:srgbClr val="CC0000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 autoAdjust="0"/>
    <p:restoredTop sz="98876" autoAdjust="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8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DDC9AB-BB95-4B52-991B-74D5EE9F34D6}" type="datetimeFigureOut">
              <a:rPr lang="vi-VN"/>
              <a:pPr>
                <a:defRPr/>
              </a:pPr>
              <a:t>28/11/2023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5F3631-DE63-444D-B9B4-353C93AFF54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241E71-CB2A-4C38-AF7E-0E4DB90BC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2726E-F928-459D-AE99-DB662C4C14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72684-6092-4B39-A4F8-D177088F9DB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vi-VN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9005B-D6D9-447C-B976-36D64794704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vi-VN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6150D-4670-473C-8DE9-6E6BEEDAC6B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241E71-CB2A-4C38-AF7E-0E4DB90BCB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vi-VN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AB61A-33F0-4428-87F9-530AEA8261F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DFC8-7A27-4564-A586-412BBACDF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FC10B-DDFB-4892-BEE8-09E21D05B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F5DE-901A-4366-946F-97A98C528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7A526-3B6F-493F-BBDA-1FB663BE9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4A606-0679-482C-8CEA-C2CB9A8D6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6ED1-5EDD-48E8-A769-A55AF0EC9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289C-E520-43DC-A336-AE194E17E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83FFD-FC3D-4758-AEC0-BCC4A655F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B0FF7-FB00-4FA8-A1D0-3E255EBC5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37E6-9DCC-4075-917D-B381BB07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D8C7-E7EA-4351-B6EE-18570BA06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C2FB7-A844-4BDF-96A5-AD0FBC369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vi-VN"/>
              <a:t>time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B54A5A-81F4-4951-B38B-52063C49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oleObject" Target="../embeddings/oleObject22.bin"/><Relationship Id="rId3" Type="http://schemas.openxmlformats.org/officeDocument/2006/relationships/audio" Target="file:///E:\TUAN%20HAI\nam%20hoc%202017%20-2018\giao%20an%20xac%20suat\HAI\am%20thanh\MarioGameOverNhacChuong-VA-4731955.mp3" TargetMode="External"/><Relationship Id="rId7" Type="http://schemas.openxmlformats.org/officeDocument/2006/relationships/audio" Target="../media/audio2.wav"/><Relationship Id="rId12" Type="http://schemas.openxmlformats.org/officeDocument/2006/relationships/oleObject" Target="../embeddings/oleObject21.bin"/><Relationship Id="rId2" Type="http://schemas.openxmlformats.org/officeDocument/2006/relationships/audio" Target="file:///C:\Users\BuiXuan\AppData\Local\Microsoft\Windows\INetCache\Content.MSO\DAC612FB.WAV" TargetMode="External"/><Relationship Id="rId1" Type="http://schemas.openxmlformats.org/officeDocument/2006/relationships/vmlDrawing" Target="../drawings/vmlDrawing9.vml"/><Relationship Id="rId6" Type="http://schemas.openxmlformats.org/officeDocument/2006/relationships/audio" Target="../media/audio1.wav"/><Relationship Id="rId11" Type="http://schemas.openxmlformats.org/officeDocument/2006/relationships/image" Target="../media/image26.png"/><Relationship Id="rId5" Type="http://schemas.openxmlformats.org/officeDocument/2006/relationships/notesSlide" Target="../notesSlides/notesSlide6.xml"/><Relationship Id="rId10" Type="http://schemas.openxmlformats.org/officeDocument/2006/relationships/image" Target="../media/image25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audio" Target="file:///E:\TUAN%20HAI\nam%20hoc%202017%20-2018\giao%20an%20xac%20suat\HAI\am%20thanh\MarioGameOverNhacChuong-VA-4731955.mp3" TargetMode="External"/><Relationship Id="rId7" Type="http://schemas.openxmlformats.org/officeDocument/2006/relationships/image" Target="../media/image23.jpeg"/><Relationship Id="rId2" Type="http://schemas.openxmlformats.org/officeDocument/2006/relationships/audio" Target="file:///C:\Users\BuiXuan\AppData\Local\Microsoft\Windows\INetCache\Content.MSO\2FB23D14.WAV" TargetMode="External"/><Relationship Id="rId1" Type="http://schemas.openxmlformats.org/officeDocument/2006/relationships/vmlDrawing" Target="../drawings/vmlDrawing10.vm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23.bin"/><Relationship Id="rId5" Type="http://schemas.openxmlformats.org/officeDocument/2006/relationships/audio" Target="../media/audio1.wav"/><Relationship Id="rId10" Type="http://schemas.openxmlformats.org/officeDocument/2006/relationships/image" Target="../media/image26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oleObject" Target="../embeddings/oleObject26.bin"/><Relationship Id="rId3" Type="http://schemas.openxmlformats.org/officeDocument/2006/relationships/audio" Target="file:///E:\TUAN%20HAI\nam%20hoc%202017%20-2018\giao%20an%20xac%20suat\HAI\am%20thanh\MarioGameOverNhacChuong-VA-4731955.mp3" TargetMode="External"/><Relationship Id="rId7" Type="http://schemas.openxmlformats.org/officeDocument/2006/relationships/image" Target="../media/image23.jpeg"/><Relationship Id="rId12" Type="http://schemas.openxmlformats.org/officeDocument/2006/relationships/oleObject" Target="../embeddings/oleObject25.bin"/><Relationship Id="rId2" Type="http://schemas.openxmlformats.org/officeDocument/2006/relationships/audio" Target="file:///C:\Users\BuiXuan\AppData\Local\Microsoft\Windows\INetCache\Content.MSO\2FB23D14.WAV" TargetMode="External"/><Relationship Id="rId1" Type="http://schemas.openxmlformats.org/officeDocument/2006/relationships/vmlDrawing" Target="../drawings/vmlDrawing11.vm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24.bin"/><Relationship Id="rId5" Type="http://schemas.openxmlformats.org/officeDocument/2006/relationships/audio" Target="../media/audio1.wav"/><Relationship Id="rId10" Type="http://schemas.openxmlformats.org/officeDocument/2006/relationships/image" Target="../media/image26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5.png"/><Relationship Id="rId1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oleObject" Target="../embeddings/oleObject30.bin"/><Relationship Id="rId3" Type="http://schemas.openxmlformats.org/officeDocument/2006/relationships/audio" Target="file:///E:\TUAN%20HAI\nam%20hoc%202017%20-2018\giao%20an%20xac%20suat\HAI\am%20thanh\MarioGameOverNhacChuong-VA-4731955.mp3" TargetMode="External"/><Relationship Id="rId7" Type="http://schemas.openxmlformats.org/officeDocument/2006/relationships/image" Target="../media/image23.jpeg"/><Relationship Id="rId12" Type="http://schemas.openxmlformats.org/officeDocument/2006/relationships/oleObject" Target="../embeddings/oleObject29.bin"/><Relationship Id="rId2" Type="http://schemas.openxmlformats.org/officeDocument/2006/relationships/audio" Target="file:///C:\Users\BuiXuan\AppData\Local\Microsoft\Windows\INetCache\Content.MSO\2FB23D14.WAV" TargetMode="External"/><Relationship Id="rId1" Type="http://schemas.openxmlformats.org/officeDocument/2006/relationships/vmlDrawing" Target="../drawings/vmlDrawing12.vm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28.bin"/><Relationship Id="rId5" Type="http://schemas.openxmlformats.org/officeDocument/2006/relationships/audio" Target="../media/audio1.wav"/><Relationship Id="rId10" Type="http://schemas.openxmlformats.org/officeDocument/2006/relationships/image" Target="../media/image26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5.png"/><Relationship Id="rId1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hon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67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HỢP. CÁC PHÉP TOÁN TẬP HỢP</a:t>
            </a:r>
            <a:endParaRPr lang="vi-VN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229600" cy="4343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II.Tập con và tập hợp bằng nhau</a:t>
            </a:r>
          </a:p>
          <a:p>
            <a:pPr marL="609600" indent="-609600" eaLnBrk="1" hangingPunct="1"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1. Tập con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Luyện tập: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1) Cho 2 tập hợp: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Chứng tỏ: 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2) Cho 2 tập hợp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Các mệnh đề sau có đúng không?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a) 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b)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276600" y="2590800"/>
          <a:ext cx="2819400" cy="457200"/>
        </p:xfrm>
        <a:graphic>
          <a:graphicData uri="http://schemas.openxmlformats.org/presentationml/2006/ole">
            <p:oleObj spid="_x0000_s7170" name="Equation" r:id="rId3" imgW="2197080" imgH="253800" progId="Equation.DSMT4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3263900" y="3073400"/>
          <a:ext cx="914400" cy="330200"/>
        </p:xfrm>
        <a:graphic>
          <a:graphicData uri="http://schemas.openxmlformats.org/presentationml/2006/ole">
            <p:oleObj spid="_x0000_s7171" name="Equation" r:id="rId4" imgW="457200" imgH="177480" progId="Equation.DSMT4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3271838" y="3479800"/>
          <a:ext cx="2700337" cy="838200"/>
        </p:xfrm>
        <a:graphic>
          <a:graphicData uri="http://schemas.openxmlformats.org/presentationml/2006/ole">
            <p:oleObj spid="_x0000_s7172" name="Equation" r:id="rId5" imgW="1511280" imgH="507960" progId="Equation.DSMT4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977900" y="4813300"/>
          <a:ext cx="914400" cy="330200"/>
        </p:xfrm>
        <a:graphic>
          <a:graphicData uri="http://schemas.openxmlformats.org/presentationml/2006/ole">
            <p:oleObj spid="_x0000_s7173" name="Equation" r:id="rId6" imgW="457200" imgH="177480" progId="Equation.DSMT4">
              <p:embed/>
            </p:oleObj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990600" y="5257800"/>
          <a:ext cx="914400" cy="330200"/>
        </p:xfrm>
        <a:graphic>
          <a:graphicData uri="http://schemas.openxmlformats.org/presentationml/2006/ole">
            <p:oleObj spid="_x0000_s7174" name="Equation" r:id="rId7" imgW="4572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HỢP. CÁC PHÉP TOÁN TẬP HỢP</a:t>
            </a:r>
            <a:endParaRPr lang="vi-VN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2296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II.Tập con và tập hợp bằng nhau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2.Tập hợp bằng nhau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*Định nghĩa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Khi           và           thì ta nói hai tập hợp A và B bằng nhau, viết là 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Luyện tập: (NHÓM ĐÔI THEO BÀN)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Cho 2 tập hợp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a)Viết A,B dưới dạng liệt kê các phần tử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b) Xét xem </a:t>
            </a:r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/>
        </p:nvGraphicFramePr>
        <p:xfrm>
          <a:off x="901700" y="2628900"/>
          <a:ext cx="685800" cy="304800"/>
        </p:xfrm>
        <a:graphic>
          <a:graphicData uri="http://schemas.openxmlformats.org/presentationml/2006/ole">
            <p:oleObj spid="_x0000_s9218" name="Equation" r:id="rId3" imgW="431640" imgH="164880" progId="Equation.DSMT4">
              <p:embed/>
            </p:oleObj>
          </a:graphicData>
        </a:graphic>
      </p:graphicFrame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2019300" y="2628900"/>
          <a:ext cx="685800" cy="304800"/>
        </p:xfrm>
        <a:graphic>
          <a:graphicData uri="http://schemas.openxmlformats.org/presentationml/2006/ole">
            <p:oleObj spid="_x0000_s9219" name="Equation" r:id="rId4" imgW="431640" imgH="164880" progId="Equation.DSMT4">
              <p:embed/>
            </p:oleObj>
          </a:graphicData>
        </a:graphic>
      </p:graphicFrame>
      <p:graphicFrame>
        <p:nvGraphicFramePr>
          <p:cNvPr id="9220" name="Object 12"/>
          <p:cNvGraphicFramePr>
            <a:graphicFrameLocks noChangeAspect="1"/>
          </p:cNvGraphicFramePr>
          <p:nvPr/>
        </p:nvGraphicFramePr>
        <p:xfrm>
          <a:off x="1308100" y="2997200"/>
          <a:ext cx="685800" cy="328612"/>
        </p:xfrm>
        <a:graphic>
          <a:graphicData uri="http://schemas.openxmlformats.org/presentationml/2006/ole">
            <p:oleObj spid="_x0000_s9220" name="Equation" r:id="rId5" imgW="431640" imgH="177480" progId="Equation.DSMT4">
              <p:embed/>
            </p:oleObj>
          </a:graphicData>
        </a:graphic>
      </p:graphicFrame>
      <p:graphicFrame>
        <p:nvGraphicFramePr>
          <p:cNvPr id="9223" name="Object 16"/>
          <p:cNvGraphicFramePr>
            <a:graphicFrameLocks noChangeAspect="1"/>
          </p:cNvGraphicFramePr>
          <p:nvPr/>
        </p:nvGraphicFramePr>
        <p:xfrm>
          <a:off x="2514600" y="4648200"/>
          <a:ext cx="6096000" cy="517525"/>
        </p:xfrm>
        <a:graphic>
          <a:graphicData uri="http://schemas.openxmlformats.org/presentationml/2006/ole">
            <p:oleObj spid="_x0000_s9223" name="Equation" r:id="rId6" imgW="3695400" imgH="279360" progId="Equation.DSMT4">
              <p:embed/>
            </p:oleObj>
          </a:graphicData>
        </a:graphic>
      </p:graphicFrame>
      <p:graphicFrame>
        <p:nvGraphicFramePr>
          <p:cNvPr id="9224" name="Object 18"/>
          <p:cNvGraphicFramePr>
            <a:graphicFrameLocks noChangeAspect="1"/>
          </p:cNvGraphicFramePr>
          <p:nvPr/>
        </p:nvGraphicFramePr>
        <p:xfrm>
          <a:off x="1930400" y="5638800"/>
          <a:ext cx="914400" cy="304800"/>
        </p:xfrm>
        <a:graphic>
          <a:graphicData uri="http://schemas.openxmlformats.org/presentationml/2006/ole">
            <p:oleObj spid="_x0000_s9224" name="Equation" r:id="rId7" imgW="4950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HỢP. CÁC PHÉP TOÁN TẬP HỢP</a:t>
            </a:r>
            <a:endParaRPr lang="vi-VN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2296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Các khái  niệm cơ bản về tập hợp (tập con, hai tập hợp bằng nhau, tập rỗng ) và biết sử dụng các kí hiệu 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6756400" y="1651000"/>
          <a:ext cx="1219200" cy="381000"/>
        </p:xfrm>
        <a:graphic>
          <a:graphicData uri="http://schemas.openxmlformats.org/presentationml/2006/ole">
            <p:oleObj spid="_x0000_s10242" name="Equation" r:id="rId3" imgW="4572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8229600" cy="838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I.Tập hợp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II. Tập con và các tập hợp bằng nhau</a:t>
            </a:r>
          </a:p>
          <a:p>
            <a:pPr marL="609600" indent="-609600" eaLnBrk="1" hangingPunct="1">
              <a:buFontTx/>
              <a:buNone/>
            </a:pPr>
            <a:endParaRPr lang="en-US" sz="24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eaLnBrk="1" hangingPunct="1">
              <a:buFontTx/>
              <a:buNone/>
            </a:pPr>
            <a:endParaRPr lang="vi-VN" sz="24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1426" name="Rectangle 50"/>
          <p:cNvSpPr>
            <a:spLocks noChangeArrowheads="1"/>
          </p:cNvSpPr>
          <p:nvPr/>
        </p:nvSpPr>
        <p:spPr bwMode="auto">
          <a:xfrm>
            <a:off x="228600" y="76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TẬP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HỢP. CÁC PHÉP TOÁN TRÊN TẬP HỢP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71600" y="3505200"/>
            <a:ext cx="205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 hợp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43600" y="3505200"/>
            <a:ext cx="205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 con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3600" y="2057400"/>
            <a:ext cx="205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Khái niệm tập hợp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43600" y="5029200"/>
            <a:ext cx="205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 hợp bằng nhau</a:t>
            </a:r>
            <a:endParaRPr lang="vi-VN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>
            <a:stCxn id="35" idx="3"/>
            <a:endCxn id="37" idx="1"/>
          </p:cNvCxnSpPr>
          <p:nvPr/>
        </p:nvCxnSpPr>
        <p:spPr>
          <a:xfrm flipV="1">
            <a:off x="3429000" y="2552700"/>
            <a:ext cx="2514600" cy="1447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3"/>
            <a:endCxn id="36" idx="1"/>
          </p:cNvCxnSpPr>
          <p:nvPr/>
        </p:nvCxnSpPr>
        <p:spPr>
          <a:xfrm>
            <a:off x="3429000" y="4000500"/>
            <a:ext cx="2514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5" idx="3"/>
            <a:endCxn id="38" idx="1"/>
          </p:cNvCxnSpPr>
          <p:nvPr/>
        </p:nvCxnSpPr>
        <p:spPr>
          <a:xfrm>
            <a:off x="3429000" y="4000500"/>
            <a:ext cx="2514600" cy="15240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E:\TUAN HAI\nam hoc 2017 -2018\giao an xac suat\HAI\ảnh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83313" y="3533775"/>
            <a:ext cx="7858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46200" y="2198688"/>
            <a:ext cx="768350" cy="3778250"/>
            <a:chOff x="-136" y="739"/>
            <a:chExt cx="484" cy="2798"/>
          </a:xfrm>
        </p:grpSpPr>
        <p:grpSp>
          <p:nvGrpSpPr>
            <p:cNvPr id="12538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2579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80" name="Rectangle 1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539" name="Group 13"/>
            <p:cNvGrpSpPr>
              <a:grpSpLocks/>
            </p:cNvGrpSpPr>
            <p:nvPr/>
          </p:nvGrpSpPr>
          <p:grpSpPr bwMode="auto">
            <a:xfrm rot="5400000">
              <a:off x="21" y="2062"/>
              <a:ext cx="175" cy="472"/>
              <a:chOff x="1843" y="99"/>
              <a:chExt cx="2039" cy="4980"/>
            </a:xfrm>
          </p:grpSpPr>
          <p:sp>
            <p:nvSpPr>
              <p:cNvPr id="39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647" y="2602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482" y="2507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560" y="3364"/>
                <a:ext cx="301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73" name="Oval 1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74" name="Oval 1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Oval 19"/>
              <p:cNvSpPr>
                <a:spLocks noChangeArrowheads="1"/>
              </p:cNvSpPr>
              <p:nvPr/>
            </p:nvSpPr>
            <p:spPr bwMode="gray">
              <a:xfrm>
                <a:off x="1779" y="125"/>
                <a:ext cx="1931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76" name="Oval 2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Oval 21"/>
              <p:cNvSpPr>
                <a:spLocks noChangeArrowheads="1"/>
              </p:cNvSpPr>
              <p:nvPr/>
            </p:nvSpPr>
            <p:spPr bwMode="gray">
              <a:xfrm>
                <a:off x="2163" y="94"/>
                <a:ext cx="1123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78" name="Oval 2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540" name="Group 23"/>
            <p:cNvGrpSpPr>
              <a:grpSpLocks/>
            </p:cNvGrpSpPr>
            <p:nvPr/>
          </p:nvGrpSpPr>
          <p:grpSpPr bwMode="auto">
            <a:xfrm rot="5400000">
              <a:off x="24" y="1476"/>
              <a:ext cx="175" cy="472"/>
              <a:chOff x="1843" y="99"/>
              <a:chExt cx="2039" cy="4980"/>
            </a:xfrm>
          </p:grpSpPr>
          <p:sp>
            <p:nvSpPr>
              <p:cNvPr id="30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790" y="2602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625" y="2507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703" y="3364"/>
                <a:ext cx="301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64" name="Oval 2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65" name="Oval 2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Oval 29"/>
              <p:cNvSpPr>
                <a:spLocks noChangeArrowheads="1"/>
              </p:cNvSpPr>
              <p:nvPr/>
            </p:nvSpPr>
            <p:spPr bwMode="gray">
              <a:xfrm>
                <a:off x="1922" y="125"/>
                <a:ext cx="1904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67" name="Oval 3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Oval 31"/>
              <p:cNvSpPr>
                <a:spLocks noChangeArrowheads="1"/>
              </p:cNvSpPr>
              <p:nvPr/>
            </p:nvSpPr>
            <p:spPr bwMode="gray">
              <a:xfrm>
                <a:off x="2306" y="94"/>
                <a:ext cx="1123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69" name="Oval 3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541" name="Group 33"/>
            <p:cNvGrpSpPr>
              <a:grpSpLocks/>
            </p:cNvGrpSpPr>
            <p:nvPr/>
          </p:nvGrpSpPr>
          <p:grpSpPr bwMode="auto">
            <a:xfrm rot="5400000">
              <a:off x="12" y="3214"/>
              <a:ext cx="175" cy="472"/>
              <a:chOff x="1843" y="99"/>
              <a:chExt cx="2039" cy="4980"/>
            </a:xfrm>
          </p:grpSpPr>
          <p:sp>
            <p:nvSpPr>
              <p:cNvPr id="21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648" y="2602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14" y="2514"/>
                <a:ext cx="306" cy="19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671" y="3364"/>
                <a:ext cx="301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55" name="Oval 3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56" name="Oval 3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Oval 39"/>
              <p:cNvSpPr>
                <a:spLocks noChangeArrowheads="1"/>
              </p:cNvSpPr>
              <p:nvPr/>
            </p:nvSpPr>
            <p:spPr bwMode="gray">
              <a:xfrm>
                <a:off x="1780" y="125"/>
                <a:ext cx="2041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58" name="Oval 4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Oval 41"/>
              <p:cNvSpPr>
                <a:spLocks noChangeArrowheads="1"/>
              </p:cNvSpPr>
              <p:nvPr/>
            </p:nvSpPr>
            <p:spPr bwMode="gray">
              <a:xfrm>
                <a:off x="2164" y="94"/>
                <a:ext cx="1260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60" name="Oval 4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542" name="Group 43"/>
            <p:cNvGrpSpPr>
              <a:grpSpLocks/>
            </p:cNvGrpSpPr>
            <p:nvPr/>
          </p:nvGrpSpPr>
          <p:grpSpPr bwMode="auto">
            <a:xfrm rot="5400000">
              <a:off x="24" y="2638"/>
              <a:ext cx="175" cy="472"/>
              <a:chOff x="1843" y="99"/>
              <a:chExt cx="2039" cy="4980"/>
            </a:xfrm>
          </p:grpSpPr>
          <p:sp>
            <p:nvSpPr>
              <p:cNvPr id="12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647" y="2602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613" y="2514"/>
                <a:ext cx="306" cy="19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561" y="3364"/>
                <a:ext cx="301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46" name="Oval 4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47" name="Oval 4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Oval 49"/>
              <p:cNvSpPr>
                <a:spLocks noChangeArrowheads="1"/>
              </p:cNvSpPr>
              <p:nvPr/>
            </p:nvSpPr>
            <p:spPr bwMode="gray">
              <a:xfrm>
                <a:off x="1780" y="125"/>
                <a:ext cx="2027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49" name="Oval 5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Oval 51"/>
              <p:cNvSpPr>
                <a:spLocks noChangeArrowheads="1"/>
              </p:cNvSpPr>
              <p:nvPr/>
            </p:nvSpPr>
            <p:spPr bwMode="gray">
              <a:xfrm>
                <a:off x="2163" y="94"/>
                <a:ext cx="1164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51" name="Oval 5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AutoShape 53"/>
          <p:cNvSpPr>
            <a:spLocks noChangeArrowheads="1"/>
          </p:cNvSpPr>
          <p:nvPr/>
        </p:nvSpPr>
        <p:spPr bwMode="gray">
          <a:xfrm>
            <a:off x="2038350" y="2605088"/>
            <a:ext cx="4073525" cy="760412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I, II đúng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AutoShape 54"/>
          <p:cNvSpPr>
            <a:spLocks noChangeArrowheads="1"/>
          </p:cNvSpPr>
          <p:nvPr/>
        </p:nvSpPr>
        <p:spPr bwMode="gray">
          <a:xfrm>
            <a:off x="2136775" y="2738438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2" name="AutoShape 55"/>
          <p:cNvSpPr>
            <a:spLocks noChangeArrowheads="1"/>
          </p:cNvSpPr>
          <p:nvPr/>
        </p:nvSpPr>
        <p:spPr bwMode="gray">
          <a:xfrm>
            <a:off x="2068513" y="3559175"/>
            <a:ext cx="4057650" cy="690563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 đúng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AutoShape 56"/>
          <p:cNvSpPr>
            <a:spLocks noChangeArrowheads="1"/>
          </p:cNvSpPr>
          <p:nvPr/>
        </p:nvSpPr>
        <p:spPr bwMode="gray">
          <a:xfrm>
            <a:off x="2079625" y="3729038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gray">
          <a:xfrm>
            <a:off x="1993900" y="4586288"/>
            <a:ext cx="4117975" cy="728662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I,III đúng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AutoShape 58"/>
          <p:cNvSpPr>
            <a:spLocks noChangeArrowheads="1"/>
          </p:cNvSpPr>
          <p:nvPr/>
        </p:nvSpPr>
        <p:spPr bwMode="gray">
          <a:xfrm>
            <a:off x="2114550" y="4718050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6" name="AutoShape 59"/>
          <p:cNvSpPr>
            <a:spLocks noChangeArrowheads="1"/>
          </p:cNvSpPr>
          <p:nvPr/>
        </p:nvSpPr>
        <p:spPr bwMode="gray">
          <a:xfrm>
            <a:off x="2058988" y="5581650"/>
            <a:ext cx="4178300" cy="779463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II, III đúng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AutoShape 60"/>
          <p:cNvSpPr>
            <a:spLocks noChangeArrowheads="1"/>
          </p:cNvSpPr>
          <p:nvPr/>
        </p:nvSpPr>
        <p:spPr bwMode="gray">
          <a:xfrm>
            <a:off x="2114550" y="5746750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 rot="5400000">
            <a:off x="1153319" y="2405856"/>
            <a:ext cx="992188" cy="930275"/>
            <a:chOff x="1872" y="1824"/>
            <a:chExt cx="2014" cy="1821"/>
          </a:xfrm>
        </p:grpSpPr>
        <p:sp>
          <p:nvSpPr>
            <p:cNvPr id="59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61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32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33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35" name="Oval 6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37" name="Oval 7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 rot="5400000">
            <a:off x="1118394" y="3410744"/>
            <a:ext cx="1023937" cy="930275"/>
            <a:chOff x="1872" y="1824"/>
            <a:chExt cx="2014" cy="1821"/>
          </a:xfrm>
        </p:grpSpPr>
        <p:sp>
          <p:nvSpPr>
            <p:cNvPr id="69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61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AutoShape 74"/>
            <p:cNvSpPr>
              <a:spLocks noChangeArrowheads="1"/>
            </p:cNvSpPr>
            <p:nvPr/>
          </p:nvSpPr>
          <p:spPr bwMode="gray">
            <a:xfrm rot="10800000" flipH="1">
              <a:off x="2728" y="3440"/>
              <a:ext cx="303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23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24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gray">
            <a:xfrm>
              <a:off x="2621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26" name="Oval 7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gray">
            <a:xfrm>
              <a:off x="2337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28" name="Oval 8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 rot="5400000">
            <a:off x="1188244" y="4550569"/>
            <a:ext cx="992187" cy="930275"/>
            <a:chOff x="1872" y="1824"/>
            <a:chExt cx="2014" cy="1821"/>
          </a:xfrm>
        </p:grpSpPr>
        <p:sp>
          <p:nvSpPr>
            <p:cNvPr id="7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61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14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15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17" name="Oval 8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19" name="Oval 9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91"/>
          <p:cNvGrpSpPr>
            <a:grpSpLocks/>
          </p:cNvGrpSpPr>
          <p:nvPr/>
        </p:nvGrpSpPr>
        <p:grpSpPr bwMode="auto">
          <a:xfrm rot="5400000">
            <a:off x="1193007" y="5534819"/>
            <a:ext cx="992187" cy="930275"/>
            <a:chOff x="1872" y="1824"/>
            <a:chExt cx="2014" cy="1821"/>
          </a:xfrm>
        </p:grpSpPr>
        <p:sp>
          <p:nvSpPr>
            <p:cNvPr id="89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61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05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06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08" name="Oval 9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10" name="Oval 10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9393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26163" y="26828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DAC612FB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64393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43875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866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818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0613" y="46656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3013" y="56769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3" name="Title 1"/>
          <p:cNvSpPr txBox="1">
            <a:spLocks/>
          </p:cNvSpPr>
          <p:nvPr/>
        </p:nvSpPr>
        <p:spPr bwMode="auto">
          <a:xfrm>
            <a:off x="1909763" y="80963"/>
            <a:ext cx="5329237" cy="51276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TRẮC NGHIỆM</a:t>
            </a: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7010400" y="2057400"/>
            <a:ext cx="1676400" cy="1295400"/>
            <a:chOff x="0" y="144"/>
            <a:chExt cx="1810" cy="1584"/>
          </a:xfrm>
        </p:grpSpPr>
        <p:sp>
          <p:nvSpPr>
            <p:cNvPr id="12500" name="AutoShape 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501" name="Text Box 4"/>
            <p:cNvSpPr txBox="1">
              <a:spLocks noChangeArrowheads="1"/>
            </p:cNvSpPr>
            <p:nvPr/>
          </p:nvSpPr>
          <p:spPr bwMode="auto">
            <a:xfrm>
              <a:off x="82" y="144"/>
              <a:ext cx="1728" cy="1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VNI-Souvir" pitchFamily="2" charset="0"/>
                </a:rPr>
                <a:t>HEÁT GIÔØ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98" name="AutoShape 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99" name="Text Box 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VNI-Souvir" pitchFamily="2" charset="0"/>
                </a:rPr>
                <a:t>00</a:t>
              </a:r>
            </a:p>
          </p:txBody>
        </p:sp>
      </p:grpSp>
      <p:grpSp>
        <p:nvGrpSpPr>
          <p:cNvPr id="18" name="Group 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96" name="AutoShape 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97" name="Text Box 1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01</a:t>
              </a: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94" name="AutoShape 1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95" name="Text Box 1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02</a:t>
              </a:r>
            </a:p>
          </p:txBody>
        </p:sp>
      </p:grp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92" name="AutoShape 1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93" name="Text Box 1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03</a:t>
              </a:r>
            </a:p>
          </p:txBody>
        </p:sp>
      </p:grp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90" name="AutoShape 1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91" name="Text Box 1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04</a:t>
              </a: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88" name="AutoShape 2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89" name="Text Box 2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05</a:t>
              </a:r>
            </a:p>
          </p:txBody>
        </p:sp>
      </p:grp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86" name="AutoShape 2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87" name="Text Box 2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06</a:t>
              </a:r>
            </a:p>
          </p:txBody>
        </p:sp>
      </p:grpSp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84" name="AutoShape 2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85" name="Text Box 2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07</a:t>
              </a:r>
            </a:p>
          </p:txBody>
        </p:sp>
      </p:grpSp>
      <p:grpSp>
        <p:nvGrpSpPr>
          <p:cNvPr id="34" name="Group 2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82" name="AutoShape 3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83" name="Text Box 3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08</a:t>
              </a:r>
            </a:p>
          </p:txBody>
        </p:sp>
      </p:grpSp>
      <p:grpSp>
        <p:nvGrpSpPr>
          <p:cNvPr id="36" name="Group 3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80" name="AutoShape 3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81" name="Text Box 3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09</a:t>
              </a:r>
            </a:p>
          </p:txBody>
        </p:sp>
      </p:grpSp>
      <p:grpSp>
        <p:nvGrpSpPr>
          <p:cNvPr id="38" name="Group 3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78" name="AutoShape 3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79" name="Text Box 3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10</a:t>
              </a:r>
            </a:p>
          </p:txBody>
        </p:sp>
      </p:grpSp>
      <p:grpSp>
        <p:nvGrpSpPr>
          <p:cNvPr id="42" name="Group 3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76" name="AutoShape 3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77" name="Text Box 4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11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74" name="AutoShape 4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75" name="Text Box 4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12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72" name="AutoShape 4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73" name="Text Box 4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13</a:t>
              </a:r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70" name="AutoShape 4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71" name="Text Box 4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14</a:t>
              </a:r>
            </a:p>
          </p:txBody>
        </p:sp>
      </p:grpSp>
      <p:grpSp>
        <p:nvGrpSpPr>
          <p:cNvPr id="48" name="Group 5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68" name="AutoShape 5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69" name="Text Box 5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15</a:t>
              </a:r>
            </a:p>
          </p:txBody>
        </p:sp>
      </p:grpSp>
      <p:grpSp>
        <p:nvGrpSpPr>
          <p:cNvPr id="49" name="Group 5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66" name="AutoShape 5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67" name="Text Box 5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16</a:t>
              </a:r>
            </a:p>
          </p:txBody>
        </p:sp>
      </p:grp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64" name="AutoShape 5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65" name="Text Box 5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17</a:t>
              </a:r>
            </a:p>
          </p:txBody>
        </p:sp>
      </p:grpSp>
      <p:grpSp>
        <p:nvGrpSpPr>
          <p:cNvPr id="62" name="Group 5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62" name="AutoShape 6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63" name="Text Box 6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18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60" name="AutoShape 6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61" name="Text Box 6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19</a:t>
              </a:r>
            </a:p>
          </p:txBody>
        </p:sp>
      </p:grpSp>
      <p:grpSp>
        <p:nvGrpSpPr>
          <p:cNvPr id="65" name="Group 6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58" name="AutoShape 6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59" name="Text Box 6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20</a:t>
              </a:r>
            </a:p>
          </p:txBody>
        </p:sp>
      </p:grpSp>
      <p:grpSp>
        <p:nvGrpSpPr>
          <p:cNvPr id="67" name="Group 6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56" name="AutoShape 6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57" name="Text Box 7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21</a:t>
              </a:r>
            </a:p>
          </p:txBody>
        </p:sp>
      </p:grpSp>
      <p:grpSp>
        <p:nvGrpSpPr>
          <p:cNvPr id="68" name="Group 7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54" name="AutoShape 7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55" name="Text Box 7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22</a:t>
              </a:r>
            </a:p>
          </p:txBody>
        </p:sp>
      </p:grpSp>
      <p:grpSp>
        <p:nvGrpSpPr>
          <p:cNvPr id="72" name="Group 7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52" name="AutoShape 7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53" name="Text Box 7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23</a:t>
              </a:r>
            </a:p>
          </p:txBody>
        </p:sp>
      </p:grpSp>
      <p:grpSp>
        <p:nvGrpSpPr>
          <p:cNvPr id="73" name="Group 7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50" name="AutoShape 7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51" name="Text Box 7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24</a:t>
              </a:r>
            </a:p>
          </p:txBody>
        </p:sp>
      </p:grpSp>
      <p:grpSp>
        <p:nvGrpSpPr>
          <p:cNvPr id="75" name="Group 8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48" name="AutoShape 8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49" name="Text Box 8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25</a:t>
              </a:r>
            </a:p>
          </p:txBody>
        </p:sp>
      </p:grpSp>
      <p:grpSp>
        <p:nvGrpSpPr>
          <p:cNvPr id="77" name="Group 8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46" name="AutoShape 8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47" name="Text Box 8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26</a:t>
              </a:r>
            </a:p>
          </p:txBody>
        </p:sp>
      </p:grpSp>
      <p:grpSp>
        <p:nvGrpSpPr>
          <p:cNvPr id="78" name="Group 8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44" name="AutoShape 8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45" name="Text Box 8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27</a:t>
              </a:r>
            </a:p>
          </p:txBody>
        </p:sp>
      </p:grpSp>
      <p:grpSp>
        <p:nvGrpSpPr>
          <p:cNvPr id="82" name="Group 8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42" name="AutoShape 9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43" name="Text Box 9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28</a:t>
              </a:r>
            </a:p>
          </p:txBody>
        </p:sp>
      </p:grpSp>
      <p:grpSp>
        <p:nvGrpSpPr>
          <p:cNvPr id="83" name="Group 9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40" name="AutoShape 9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41" name="Text Box 9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29</a:t>
              </a:r>
            </a:p>
          </p:txBody>
        </p:sp>
      </p:grpSp>
      <p:grpSp>
        <p:nvGrpSpPr>
          <p:cNvPr id="85" name="Group 9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38" name="AutoShape 9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39" name="Text Box 9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30</a:t>
              </a:r>
            </a:p>
          </p:txBody>
        </p:sp>
      </p:grpSp>
      <p:grpSp>
        <p:nvGrpSpPr>
          <p:cNvPr id="87" name="Group 9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36" name="AutoShape 9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37" name="Text Box 10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31</a:t>
              </a:r>
            </a:p>
          </p:txBody>
        </p:sp>
      </p:grpSp>
      <p:grpSp>
        <p:nvGrpSpPr>
          <p:cNvPr id="88" name="Group 10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34" name="AutoShape 10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35" name="Text Box 10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32</a:t>
              </a:r>
            </a:p>
          </p:txBody>
        </p:sp>
      </p:grpSp>
      <p:grpSp>
        <p:nvGrpSpPr>
          <p:cNvPr id="92" name="Group 10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32" name="AutoShape 10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33" name="Text Box 10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33</a:t>
              </a:r>
            </a:p>
          </p:txBody>
        </p:sp>
      </p:grpSp>
      <p:grpSp>
        <p:nvGrpSpPr>
          <p:cNvPr id="93" name="Group 10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30" name="AutoShape 10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31" name="Text Box 10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34</a:t>
              </a:r>
            </a:p>
          </p:txBody>
        </p:sp>
      </p:grpSp>
      <p:grpSp>
        <p:nvGrpSpPr>
          <p:cNvPr id="95" name="Group 11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28" name="AutoShape 11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29" name="Text Box 11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35</a:t>
              </a:r>
            </a:p>
          </p:txBody>
        </p:sp>
      </p:grpSp>
      <p:grpSp>
        <p:nvGrpSpPr>
          <p:cNvPr id="97" name="Group 11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26" name="AutoShape 11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27" name="Text Box 11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36</a:t>
              </a:r>
            </a:p>
          </p:txBody>
        </p:sp>
      </p:grpSp>
      <p:grpSp>
        <p:nvGrpSpPr>
          <p:cNvPr id="98" name="Group 11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24" name="AutoShape 11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25" name="Text Box 11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37</a:t>
              </a:r>
            </a:p>
          </p:txBody>
        </p:sp>
      </p:grpSp>
      <p:grpSp>
        <p:nvGrpSpPr>
          <p:cNvPr id="99" name="Group 11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22" name="AutoShape 12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23" name="Text Box 12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38</a:t>
              </a:r>
            </a:p>
          </p:txBody>
        </p:sp>
      </p:grpSp>
      <p:grpSp>
        <p:nvGrpSpPr>
          <p:cNvPr id="100" name="Group 12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20" name="AutoShape 12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21" name="Text Box 12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39</a:t>
              </a:r>
            </a:p>
          </p:txBody>
        </p:sp>
      </p:grpSp>
      <p:grpSp>
        <p:nvGrpSpPr>
          <p:cNvPr id="101" name="Group 12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18" name="AutoShape 12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19" name="Text Box 12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40</a:t>
              </a:r>
            </a:p>
          </p:txBody>
        </p:sp>
      </p:grpSp>
      <p:grpSp>
        <p:nvGrpSpPr>
          <p:cNvPr id="102" name="Group 12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16" name="AutoShape 12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17" name="Text Box 13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41</a:t>
              </a:r>
            </a:p>
          </p:txBody>
        </p:sp>
      </p:grpSp>
      <p:grpSp>
        <p:nvGrpSpPr>
          <p:cNvPr id="103" name="Group 13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14" name="AutoShape 13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15" name="Text Box 13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42</a:t>
              </a:r>
            </a:p>
          </p:txBody>
        </p:sp>
      </p:grpSp>
      <p:grpSp>
        <p:nvGrpSpPr>
          <p:cNvPr id="104" name="Group 13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12" name="AutoShape 13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13" name="Text Box 13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43</a:t>
              </a:r>
            </a:p>
          </p:txBody>
        </p:sp>
      </p:grpSp>
      <p:grpSp>
        <p:nvGrpSpPr>
          <p:cNvPr id="105" name="Group 13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10" name="AutoShape 13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11" name="Text Box 13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44</a:t>
              </a:r>
            </a:p>
          </p:txBody>
        </p:sp>
      </p:grpSp>
      <p:grpSp>
        <p:nvGrpSpPr>
          <p:cNvPr id="106" name="Group 14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08" name="AutoShape 14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09" name="Text Box 14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45</a:t>
              </a:r>
            </a:p>
          </p:txBody>
        </p:sp>
      </p:grpSp>
      <p:grpSp>
        <p:nvGrpSpPr>
          <p:cNvPr id="107" name="Group 14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06" name="AutoShape 14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07" name="Text Box 14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46</a:t>
              </a:r>
            </a:p>
          </p:txBody>
        </p:sp>
      </p:grpSp>
      <p:grpSp>
        <p:nvGrpSpPr>
          <p:cNvPr id="108" name="Group 14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04" name="AutoShape 14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05" name="Text Box 14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47</a:t>
              </a:r>
            </a:p>
          </p:txBody>
        </p:sp>
      </p:grpSp>
      <p:grpSp>
        <p:nvGrpSpPr>
          <p:cNvPr id="109" name="Group 14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02" name="AutoShape 15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03" name="Text Box 15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48</a:t>
              </a:r>
            </a:p>
          </p:txBody>
        </p:sp>
      </p:grpSp>
      <p:grpSp>
        <p:nvGrpSpPr>
          <p:cNvPr id="110" name="Group 15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400" name="AutoShape 15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401" name="Text Box 15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49</a:t>
              </a:r>
            </a:p>
          </p:txBody>
        </p:sp>
      </p:grpSp>
      <p:grpSp>
        <p:nvGrpSpPr>
          <p:cNvPr id="111" name="Group 15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98" name="AutoShape 15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99" name="Text Box 15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50</a:t>
              </a:r>
            </a:p>
          </p:txBody>
        </p:sp>
      </p:grpSp>
      <p:grpSp>
        <p:nvGrpSpPr>
          <p:cNvPr id="112" name="Group 15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96" name="AutoShape 15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97" name="Text Box 16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51</a:t>
              </a:r>
            </a:p>
          </p:txBody>
        </p:sp>
      </p:grpSp>
      <p:grpSp>
        <p:nvGrpSpPr>
          <p:cNvPr id="113" name="Group 16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94" name="AutoShape 16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95" name="Text Box 16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52</a:t>
              </a:r>
            </a:p>
          </p:txBody>
        </p:sp>
      </p:grpSp>
      <p:grpSp>
        <p:nvGrpSpPr>
          <p:cNvPr id="114" name="Group 16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92" name="AutoShape 16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93" name="Text Box 16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53</a:t>
              </a:r>
            </a:p>
          </p:txBody>
        </p:sp>
      </p:grpSp>
      <p:grpSp>
        <p:nvGrpSpPr>
          <p:cNvPr id="115" name="Group 16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90" name="AutoShape 16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91" name="Text Box 16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54</a:t>
              </a:r>
            </a:p>
          </p:txBody>
        </p:sp>
      </p:grpSp>
      <p:grpSp>
        <p:nvGrpSpPr>
          <p:cNvPr id="116" name="Group 17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88" name="AutoShape 17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89" name="Text Box 17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55</a:t>
              </a:r>
            </a:p>
          </p:txBody>
        </p:sp>
      </p:grpSp>
      <p:grpSp>
        <p:nvGrpSpPr>
          <p:cNvPr id="117" name="Group 17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86" name="AutoShape 17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87" name="Text Box 17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56</a:t>
              </a:r>
            </a:p>
          </p:txBody>
        </p:sp>
      </p:grpSp>
      <p:grpSp>
        <p:nvGrpSpPr>
          <p:cNvPr id="118" name="Group 17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84" name="AutoShape 17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85" name="Text Box 17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57</a:t>
              </a:r>
            </a:p>
          </p:txBody>
        </p:sp>
      </p:grpSp>
      <p:grpSp>
        <p:nvGrpSpPr>
          <p:cNvPr id="119" name="Group 17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82" name="AutoShape 18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83" name="Text Box 18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58</a:t>
              </a:r>
            </a:p>
          </p:txBody>
        </p:sp>
      </p:grpSp>
      <p:grpSp>
        <p:nvGrpSpPr>
          <p:cNvPr id="120" name="Group 18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2380" name="AutoShape 18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81" name="Text Box 18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59</a:t>
              </a:r>
            </a:p>
          </p:txBody>
        </p:sp>
      </p:grpSp>
      <p:grpSp>
        <p:nvGrpSpPr>
          <p:cNvPr id="121" name="Group 185"/>
          <p:cNvGrpSpPr>
            <a:grpSpLocks/>
          </p:cNvGrpSpPr>
          <p:nvPr/>
        </p:nvGrpSpPr>
        <p:grpSpPr bwMode="auto">
          <a:xfrm>
            <a:off x="6934200" y="1905000"/>
            <a:ext cx="1828800" cy="1600200"/>
            <a:chOff x="0" y="144"/>
            <a:chExt cx="1728" cy="1584"/>
          </a:xfrm>
        </p:grpSpPr>
        <p:sp>
          <p:nvSpPr>
            <p:cNvPr id="12378" name="AutoShape 18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2379" name="Text Box 18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60</a:t>
              </a: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15950" y="669925"/>
            <a:ext cx="8027988" cy="1384300"/>
            <a:chOff x="615950" y="669925"/>
            <a:chExt cx="8027988" cy="1384300"/>
          </a:xfrm>
        </p:grpSpPr>
        <p:sp>
          <p:nvSpPr>
            <p:cNvPr id="123" name="TextBox 122"/>
            <p:cNvSpPr txBox="1">
              <a:spLocks noChangeArrowheads="1"/>
            </p:cNvSpPr>
            <p:nvPr/>
          </p:nvSpPr>
          <p:spPr bwMode="auto">
            <a:xfrm>
              <a:off x="615950" y="669925"/>
              <a:ext cx="8027988" cy="13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</a:rPr>
                <a:t>Câu 1</a:t>
              </a:r>
              <a:r>
                <a:rPr lang="en-US" sz="2800">
                  <a:latin typeface="Times New Roman" pitchFamily="18" charset="0"/>
                </a:rPr>
                <a:t>:Cho tập hợp</a:t>
              </a:r>
            </a:p>
            <a:p>
              <a:r>
                <a:rPr lang="en-US" sz="2800">
                  <a:latin typeface="Times New Roman" pitchFamily="18" charset="0"/>
                </a:rPr>
                <a:t>Xét các mệnh đề sau</a:t>
              </a:r>
            </a:p>
            <a:p>
              <a:r>
                <a:rPr lang="en-US" sz="2800">
                  <a:latin typeface="Times New Roman" pitchFamily="18" charset="0"/>
                </a:rPr>
                <a:t>Chọn đáp án đúng</a:t>
              </a:r>
            </a:p>
          </p:txBody>
        </p:sp>
        <p:graphicFrame>
          <p:nvGraphicFramePr>
            <p:cNvPr id="12290" name="Object 291"/>
            <p:cNvGraphicFramePr>
              <a:graphicFrameLocks noChangeAspect="1"/>
            </p:cNvGraphicFramePr>
            <p:nvPr/>
          </p:nvGraphicFramePr>
          <p:xfrm>
            <a:off x="3565525" y="749300"/>
            <a:ext cx="1733550" cy="482600"/>
          </p:xfrm>
          <a:graphic>
            <a:graphicData uri="http://schemas.openxmlformats.org/presentationml/2006/ole">
              <p:oleObj spid="_x0000_s12290" name="Equation" r:id="rId12" imgW="1143000" imgH="253800" progId="Equation.DSMT4">
                <p:embed/>
              </p:oleObj>
            </a:graphicData>
          </a:graphic>
        </p:graphicFrame>
        <p:graphicFrame>
          <p:nvGraphicFramePr>
            <p:cNvPr id="12291" name="Object 292"/>
            <p:cNvGraphicFramePr>
              <a:graphicFrameLocks noChangeAspect="1"/>
            </p:cNvGraphicFramePr>
            <p:nvPr/>
          </p:nvGraphicFramePr>
          <p:xfrm>
            <a:off x="3784600" y="1181100"/>
            <a:ext cx="4419600" cy="457200"/>
          </p:xfrm>
          <a:graphic>
            <a:graphicData uri="http://schemas.openxmlformats.org/presentationml/2006/ole">
              <p:oleObj spid="_x0000_s12291" name="Equation" r:id="rId13" imgW="279396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5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6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7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7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8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6000"/>
                            </p:stCondLst>
                            <p:childTnLst>
                              <p:par>
                                <p:cTn id="18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8000"/>
                            </p:stCondLst>
                            <p:childTnLst>
                              <p:par>
                                <p:cTn id="19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90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0000"/>
                            </p:stCondLst>
                            <p:childTnLst>
                              <p:par>
                                <p:cTn id="20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1000"/>
                            </p:stCondLst>
                            <p:childTnLst>
                              <p:par>
                                <p:cTn id="2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2000"/>
                            </p:stCondLst>
                            <p:childTnLst>
                              <p:par>
                                <p:cTn id="20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3000"/>
                            </p:stCondLst>
                            <p:childTnLst>
                              <p:par>
                                <p:cTn id="20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1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1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6000"/>
                            </p:stCondLst>
                            <p:childTnLst>
                              <p:par>
                                <p:cTn id="2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7000"/>
                            </p:stCondLst>
                            <p:childTnLst>
                              <p:par>
                                <p:cTn id="22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8000"/>
                            </p:stCondLst>
                            <p:childTnLst>
                              <p:par>
                                <p:cTn id="22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9000"/>
                            </p:stCondLst>
                            <p:childTnLst>
                              <p:par>
                                <p:cTn id="22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00"/>
                            </p:stCondLst>
                            <p:childTnLst>
                              <p:par>
                                <p:cTn id="23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1000"/>
                            </p:stCondLst>
                            <p:childTnLst>
                              <p:par>
                                <p:cTn id="23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2000"/>
                            </p:stCondLst>
                            <p:childTnLst>
                              <p:par>
                                <p:cTn id="23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3000"/>
                            </p:stCondLst>
                            <p:childTnLst>
                              <p:par>
                                <p:cTn id="23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4000"/>
                            </p:stCondLst>
                            <p:childTnLst>
                              <p:par>
                                <p:cTn id="24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5000"/>
                            </p:stCondLst>
                            <p:childTnLst>
                              <p:par>
                                <p:cTn id="24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6000"/>
                            </p:stCondLst>
                            <p:childTnLst>
                              <p:par>
                                <p:cTn id="24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7000"/>
                            </p:stCondLst>
                            <p:childTnLst>
                              <p:par>
                                <p:cTn id="25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8000"/>
                            </p:stCondLst>
                            <p:childTnLst>
                              <p:par>
                                <p:cTn id="25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9000"/>
                            </p:stCondLst>
                            <p:childTnLst>
                              <p:par>
                                <p:cTn id="25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8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8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audio>
              <p:cMediaNode>
                <p:cTn id="2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"/>
                </p:tgtEl>
              </p:cMediaNode>
            </p:audio>
            <p:audio>
              <p:cMediaNode>
                <p:cTn id="3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"/>
                </p:tgtEl>
              </p:cMediaNode>
            </p:audio>
            <p:audio>
              <p:cMediaNode>
                <p:cTn id="3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9"/>
                </p:tgtEl>
              </p:cMediaNode>
            </p:audio>
            <p:audio>
              <p:cMediaNode>
                <p:cTn id="3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"/>
                </p:tgtEl>
              </p:cMediaNode>
            </p:audio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E:\TUAN HAI\nam hoc 2017 -2018\giao an xac suat\HAI\ảnh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50" y="45720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2362200"/>
            <a:ext cx="768350" cy="3824288"/>
            <a:chOff x="-136" y="739"/>
            <a:chExt cx="484" cy="2798"/>
          </a:xfrm>
        </p:grpSpPr>
        <p:grpSp>
          <p:nvGrpSpPr>
            <p:cNvPr id="13561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3602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03" name="Rectangle 1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562" name="Group 13"/>
            <p:cNvGrpSpPr>
              <a:grpSpLocks/>
            </p:cNvGrpSpPr>
            <p:nvPr/>
          </p:nvGrpSpPr>
          <p:grpSpPr bwMode="auto">
            <a:xfrm rot="5400000">
              <a:off x="21" y="2062"/>
              <a:ext cx="175" cy="472"/>
              <a:chOff x="1843" y="99"/>
              <a:chExt cx="2039" cy="4980"/>
            </a:xfrm>
          </p:grpSpPr>
          <p:sp>
            <p:nvSpPr>
              <p:cNvPr id="39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664" y="2628"/>
                <a:ext cx="306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491" y="2597"/>
                <a:ext cx="306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575" y="3364"/>
                <a:ext cx="298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96" name="Oval 1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97" name="Oval 1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Oval 19"/>
              <p:cNvSpPr>
                <a:spLocks noChangeArrowheads="1"/>
              </p:cNvSpPr>
              <p:nvPr/>
            </p:nvSpPr>
            <p:spPr bwMode="gray">
              <a:xfrm>
                <a:off x="1790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99" name="Oval 2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Oval 21"/>
              <p:cNvSpPr>
                <a:spLocks noChangeArrowheads="1"/>
              </p:cNvSpPr>
              <p:nvPr/>
            </p:nvSpPr>
            <p:spPr bwMode="gray">
              <a:xfrm>
                <a:off x="2182" y="94"/>
                <a:ext cx="1110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01" name="Oval 2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563" name="Group 23"/>
            <p:cNvGrpSpPr>
              <a:grpSpLocks/>
            </p:cNvGrpSpPr>
            <p:nvPr/>
          </p:nvGrpSpPr>
          <p:grpSpPr bwMode="auto">
            <a:xfrm rot="5400000">
              <a:off x="24" y="1476"/>
              <a:ext cx="175" cy="472"/>
              <a:chOff x="1843" y="99"/>
              <a:chExt cx="2039" cy="4980"/>
            </a:xfrm>
          </p:grpSpPr>
          <p:sp>
            <p:nvSpPr>
              <p:cNvPr id="30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793" y="2628"/>
                <a:ext cx="306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620" y="2597"/>
                <a:ext cx="306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704" y="3364"/>
                <a:ext cx="298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87" name="Oval 2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88" name="Oval 2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Oval 29"/>
              <p:cNvSpPr>
                <a:spLocks noChangeArrowheads="1"/>
              </p:cNvSpPr>
              <p:nvPr/>
            </p:nvSpPr>
            <p:spPr bwMode="gray">
              <a:xfrm>
                <a:off x="1919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90" name="Oval 3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Oval 31"/>
              <p:cNvSpPr>
                <a:spLocks noChangeArrowheads="1"/>
              </p:cNvSpPr>
              <p:nvPr/>
            </p:nvSpPr>
            <p:spPr bwMode="gray">
              <a:xfrm>
                <a:off x="2311" y="94"/>
                <a:ext cx="1110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92" name="Oval 3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564" name="Group 33"/>
            <p:cNvGrpSpPr>
              <a:grpSpLocks/>
            </p:cNvGrpSpPr>
            <p:nvPr/>
          </p:nvGrpSpPr>
          <p:grpSpPr bwMode="auto">
            <a:xfrm rot="5400000">
              <a:off x="12" y="3214"/>
              <a:ext cx="175" cy="472"/>
              <a:chOff x="1843" y="99"/>
              <a:chExt cx="2039" cy="4980"/>
            </a:xfrm>
          </p:grpSpPr>
          <p:sp>
            <p:nvSpPr>
              <p:cNvPr id="21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666" y="2628"/>
                <a:ext cx="306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08" y="2516"/>
                <a:ext cx="306" cy="23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577" y="3364"/>
                <a:ext cx="298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78" name="Oval 3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79" name="Oval 3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Oval 39"/>
              <p:cNvSpPr>
                <a:spLocks noChangeArrowheads="1"/>
              </p:cNvSpPr>
              <p:nvPr/>
            </p:nvSpPr>
            <p:spPr bwMode="gray">
              <a:xfrm>
                <a:off x="1792" y="125"/>
                <a:ext cx="2030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81" name="Oval 4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Oval 41"/>
              <p:cNvSpPr>
                <a:spLocks noChangeArrowheads="1"/>
              </p:cNvSpPr>
              <p:nvPr/>
            </p:nvSpPr>
            <p:spPr bwMode="gray">
              <a:xfrm>
                <a:off x="2185" y="94"/>
                <a:ext cx="1123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83" name="Oval 4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565" name="Group 43"/>
            <p:cNvGrpSpPr>
              <a:grpSpLocks/>
            </p:cNvGrpSpPr>
            <p:nvPr/>
          </p:nvGrpSpPr>
          <p:grpSpPr bwMode="auto">
            <a:xfrm rot="5400000">
              <a:off x="24" y="2638"/>
              <a:ext cx="175" cy="472"/>
              <a:chOff x="1843" y="99"/>
              <a:chExt cx="2039" cy="4980"/>
            </a:xfrm>
          </p:grpSpPr>
          <p:sp>
            <p:nvSpPr>
              <p:cNvPr id="12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665" y="2628"/>
                <a:ext cx="306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492" y="2597"/>
                <a:ext cx="306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576" y="3364"/>
                <a:ext cx="298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69" name="Oval 4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70" name="Oval 4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Oval 49"/>
              <p:cNvSpPr>
                <a:spLocks noChangeArrowheads="1"/>
              </p:cNvSpPr>
              <p:nvPr/>
            </p:nvSpPr>
            <p:spPr bwMode="gray">
              <a:xfrm>
                <a:off x="1791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72" name="Oval 5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Oval 51"/>
              <p:cNvSpPr>
                <a:spLocks noChangeArrowheads="1"/>
              </p:cNvSpPr>
              <p:nvPr/>
            </p:nvSpPr>
            <p:spPr bwMode="gray">
              <a:xfrm>
                <a:off x="2183" y="94"/>
                <a:ext cx="1110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74" name="Oval 5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AutoShape 53"/>
          <p:cNvSpPr>
            <a:spLocks noChangeArrowheads="1"/>
          </p:cNvSpPr>
          <p:nvPr/>
        </p:nvSpPr>
        <p:spPr bwMode="gray">
          <a:xfrm>
            <a:off x="1927225" y="2719388"/>
            <a:ext cx="3940175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endParaRPr lang="en-US" sz="2800" b="1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AutoShape 54"/>
          <p:cNvSpPr>
            <a:spLocks noChangeArrowheads="1"/>
          </p:cNvSpPr>
          <p:nvPr/>
        </p:nvSpPr>
        <p:spPr bwMode="gray">
          <a:xfrm>
            <a:off x="2079625" y="2765425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2" name="AutoShape 55"/>
          <p:cNvSpPr>
            <a:spLocks noChangeArrowheads="1"/>
          </p:cNvSpPr>
          <p:nvPr/>
        </p:nvSpPr>
        <p:spPr bwMode="gray">
          <a:xfrm>
            <a:off x="1943100" y="3698875"/>
            <a:ext cx="3924300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AutoShape 56"/>
          <p:cNvSpPr>
            <a:spLocks noChangeArrowheads="1"/>
          </p:cNvSpPr>
          <p:nvPr/>
        </p:nvSpPr>
        <p:spPr bwMode="gray">
          <a:xfrm>
            <a:off x="2079625" y="3729038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gray">
          <a:xfrm>
            <a:off x="1954213" y="4683125"/>
            <a:ext cx="3913187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AutoShape 58"/>
          <p:cNvSpPr>
            <a:spLocks noChangeArrowheads="1"/>
          </p:cNvSpPr>
          <p:nvPr/>
        </p:nvSpPr>
        <p:spPr bwMode="gray">
          <a:xfrm>
            <a:off x="2114550" y="4718050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6" name="AutoShape 59"/>
          <p:cNvSpPr>
            <a:spLocks noChangeArrowheads="1"/>
          </p:cNvSpPr>
          <p:nvPr/>
        </p:nvSpPr>
        <p:spPr bwMode="gray">
          <a:xfrm>
            <a:off x="1962150" y="5716588"/>
            <a:ext cx="3905250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AutoShape 60"/>
          <p:cNvSpPr>
            <a:spLocks noChangeArrowheads="1"/>
          </p:cNvSpPr>
          <p:nvPr/>
        </p:nvSpPr>
        <p:spPr bwMode="gray">
          <a:xfrm>
            <a:off x="2114550" y="5746750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 rot="5400000">
            <a:off x="1172369" y="2529681"/>
            <a:ext cx="992188" cy="930275"/>
            <a:chOff x="1872" y="1824"/>
            <a:chExt cx="2014" cy="1821"/>
          </a:xfrm>
        </p:grpSpPr>
        <p:sp>
          <p:nvSpPr>
            <p:cNvPr id="59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55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56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gray">
            <a:xfrm>
              <a:off x="2587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58" name="Oval 6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gray">
            <a:xfrm>
              <a:off x="2304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60" name="Oval 7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 rot="5400000">
            <a:off x="1200944" y="3452019"/>
            <a:ext cx="992187" cy="930275"/>
            <a:chOff x="1872" y="1824"/>
            <a:chExt cx="2014" cy="1821"/>
          </a:xfrm>
        </p:grpSpPr>
        <p:sp>
          <p:nvSpPr>
            <p:cNvPr id="69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46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47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49" name="Oval 7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51" name="Oval 8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 rot="5400000">
            <a:off x="1188244" y="4550569"/>
            <a:ext cx="992187" cy="930275"/>
            <a:chOff x="1872" y="1824"/>
            <a:chExt cx="2014" cy="1821"/>
          </a:xfrm>
        </p:grpSpPr>
        <p:sp>
          <p:nvSpPr>
            <p:cNvPr id="7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37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38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40" name="Oval 8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42" name="Oval 9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91"/>
          <p:cNvGrpSpPr>
            <a:grpSpLocks/>
          </p:cNvGrpSpPr>
          <p:nvPr/>
        </p:nvGrpSpPr>
        <p:grpSpPr bwMode="auto">
          <a:xfrm rot="5400000">
            <a:off x="1193007" y="5534819"/>
            <a:ext cx="992187" cy="930275"/>
            <a:chOff x="1872" y="1824"/>
            <a:chExt cx="2014" cy="1821"/>
          </a:xfrm>
        </p:grpSpPr>
        <p:sp>
          <p:nvSpPr>
            <p:cNvPr id="89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28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29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31" name="Oval 9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33" name="Oval 10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9393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50" y="2643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2FB23D14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4393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875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866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818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50" y="3643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72188" y="56435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6" name="Title 1"/>
          <p:cNvSpPr txBox="1">
            <a:spLocks/>
          </p:cNvSpPr>
          <p:nvPr/>
        </p:nvSpPr>
        <p:spPr bwMode="auto">
          <a:xfrm>
            <a:off x="1908175" y="188913"/>
            <a:ext cx="5327650" cy="51276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TRẮC NGHIỆM</a:t>
            </a: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7010400" y="2057400"/>
            <a:ext cx="1676400" cy="1295400"/>
            <a:chOff x="0" y="144"/>
            <a:chExt cx="1810" cy="1584"/>
          </a:xfrm>
        </p:grpSpPr>
        <p:sp>
          <p:nvSpPr>
            <p:cNvPr id="13523" name="AutoShape 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24" name="Text Box 4"/>
            <p:cNvSpPr txBox="1">
              <a:spLocks noChangeArrowheads="1"/>
            </p:cNvSpPr>
            <p:nvPr/>
          </p:nvSpPr>
          <p:spPr bwMode="auto">
            <a:xfrm>
              <a:off x="82" y="144"/>
              <a:ext cx="1728" cy="1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VNI-Souvir" pitchFamily="2" charset="0"/>
                </a:rPr>
                <a:t>HEÁT GIÔØ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21" name="AutoShape 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22" name="Text Box 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VNI-Souvir" pitchFamily="2" charset="0"/>
                </a:rPr>
                <a:t>00</a:t>
              </a:r>
            </a:p>
          </p:txBody>
        </p:sp>
      </p:grpSp>
      <p:grpSp>
        <p:nvGrpSpPr>
          <p:cNvPr id="18" name="Group 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19" name="AutoShape 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20" name="Text Box 1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01</a:t>
              </a: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17" name="AutoShape 1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18" name="Text Box 1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02</a:t>
              </a:r>
            </a:p>
          </p:txBody>
        </p:sp>
      </p:grp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15" name="AutoShape 1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16" name="Text Box 1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03</a:t>
              </a:r>
            </a:p>
          </p:txBody>
        </p:sp>
      </p:grp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13" name="AutoShape 1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14" name="Text Box 1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04</a:t>
              </a: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11" name="AutoShape 2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12" name="Text Box 2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05</a:t>
              </a:r>
            </a:p>
          </p:txBody>
        </p:sp>
      </p:grp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09" name="AutoShape 2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10" name="Text Box 2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06</a:t>
              </a:r>
            </a:p>
          </p:txBody>
        </p:sp>
      </p:grpSp>
      <p:grpSp>
        <p:nvGrpSpPr>
          <p:cNvPr id="12512" name="Group 2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07" name="AutoShape 2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08" name="Text Box 2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07</a:t>
              </a:r>
            </a:p>
          </p:txBody>
        </p:sp>
      </p:grpSp>
      <p:grpSp>
        <p:nvGrpSpPr>
          <p:cNvPr id="12515" name="Group 2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05" name="AutoShape 3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06" name="Text Box 3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08</a:t>
              </a:r>
            </a:p>
          </p:txBody>
        </p:sp>
      </p:grpSp>
      <p:grpSp>
        <p:nvGrpSpPr>
          <p:cNvPr id="12517" name="Group 3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03" name="AutoShape 3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04" name="Text Box 3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09</a:t>
              </a:r>
            </a:p>
          </p:txBody>
        </p:sp>
      </p:grpSp>
      <p:grpSp>
        <p:nvGrpSpPr>
          <p:cNvPr id="12519" name="Group 3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501" name="AutoShape 3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02" name="Text Box 3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10</a:t>
              </a:r>
            </a:p>
          </p:txBody>
        </p:sp>
      </p:grpSp>
      <p:grpSp>
        <p:nvGrpSpPr>
          <p:cNvPr id="12520" name="Group 3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99" name="AutoShape 3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500" name="Text Box 4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11</a:t>
              </a:r>
            </a:p>
          </p:txBody>
        </p:sp>
      </p:grpSp>
      <p:grpSp>
        <p:nvGrpSpPr>
          <p:cNvPr id="12521" name="Group 4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97" name="AutoShape 4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98" name="Text Box 4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12</a:t>
              </a:r>
            </a:p>
          </p:txBody>
        </p:sp>
      </p:grpSp>
      <p:grpSp>
        <p:nvGrpSpPr>
          <p:cNvPr id="12524" name="Group 4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95" name="AutoShape 4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96" name="Text Box 4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13</a:t>
              </a:r>
            </a:p>
          </p:txBody>
        </p:sp>
      </p:grpSp>
      <p:grpSp>
        <p:nvGrpSpPr>
          <p:cNvPr id="12526" name="Group 4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93" name="AutoShape 4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94" name="Text Box 4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14</a:t>
              </a:r>
            </a:p>
          </p:txBody>
        </p:sp>
      </p:grpSp>
      <p:grpSp>
        <p:nvGrpSpPr>
          <p:cNvPr id="12528" name="Group 5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91" name="AutoShape 5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92" name="Text Box 5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15</a:t>
              </a:r>
            </a:p>
          </p:txBody>
        </p:sp>
      </p:grpSp>
      <p:grpSp>
        <p:nvGrpSpPr>
          <p:cNvPr id="12529" name="Group 5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89" name="AutoShape 5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90" name="Text Box 5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16</a:t>
              </a:r>
            </a:p>
          </p:txBody>
        </p:sp>
      </p:grpSp>
      <p:grpSp>
        <p:nvGrpSpPr>
          <p:cNvPr id="12530" name="Group 5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87" name="AutoShape 5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88" name="Text Box 5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17</a:t>
              </a:r>
            </a:p>
          </p:txBody>
        </p:sp>
      </p:grpSp>
      <p:grpSp>
        <p:nvGrpSpPr>
          <p:cNvPr id="12533" name="Group 5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85" name="AutoShape 6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86" name="Text Box 6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18</a:t>
              </a:r>
            </a:p>
          </p:txBody>
        </p:sp>
      </p:grpSp>
      <p:grpSp>
        <p:nvGrpSpPr>
          <p:cNvPr id="12535" name="Group 6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83" name="AutoShape 6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84" name="Text Box 6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19</a:t>
              </a:r>
            </a:p>
          </p:txBody>
        </p:sp>
      </p:grpSp>
      <p:grpSp>
        <p:nvGrpSpPr>
          <p:cNvPr id="12537" name="Group 6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81" name="AutoShape 6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82" name="Text Box 6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20</a:t>
              </a:r>
            </a:p>
          </p:txBody>
        </p:sp>
      </p:grpSp>
      <p:grpSp>
        <p:nvGrpSpPr>
          <p:cNvPr id="12538" name="Group 6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79" name="AutoShape 6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80" name="Text Box 7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21</a:t>
              </a:r>
            </a:p>
          </p:txBody>
        </p:sp>
      </p:grpSp>
      <p:grpSp>
        <p:nvGrpSpPr>
          <p:cNvPr id="12539" name="Group 7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77" name="AutoShape 7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78" name="Text Box 7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22</a:t>
              </a:r>
            </a:p>
          </p:txBody>
        </p:sp>
      </p:grpSp>
      <p:grpSp>
        <p:nvGrpSpPr>
          <p:cNvPr id="12540" name="Group 7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75" name="AutoShape 7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76" name="Text Box 7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23</a:t>
              </a:r>
            </a:p>
          </p:txBody>
        </p:sp>
      </p:grpSp>
      <p:grpSp>
        <p:nvGrpSpPr>
          <p:cNvPr id="12541" name="Group 7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73" name="AutoShape 7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74" name="Text Box 7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24</a:t>
              </a:r>
            </a:p>
          </p:txBody>
        </p:sp>
      </p:grpSp>
      <p:grpSp>
        <p:nvGrpSpPr>
          <p:cNvPr id="12542" name="Group 8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71" name="AutoShape 8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72" name="Text Box 8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25</a:t>
              </a:r>
            </a:p>
          </p:txBody>
        </p:sp>
      </p:grpSp>
      <p:grpSp>
        <p:nvGrpSpPr>
          <p:cNvPr id="12543" name="Group 8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69" name="AutoShape 8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70" name="Text Box 8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26</a:t>
              </a:r>
            </a:p>
          </p:txBody>
        </p:sp>
      </p:grpSp>
      <p:grpSp>
        <p:nvGrpSpPr>
          <p:cNvPr id="33" name="Group 8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67" name="AutoShape 8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68" name="Text Box 8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27</a:t>
              </a:r>
            </a:p>
          </p:txBody>
        </p:sp>
      </p:grpSp>
      <p:grpSp>
        <p:nvGrpSpPr>
          <p:cNvPr id="34" name="Group 8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65" name="AutoShape 9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66" name="Text Box 9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28</a:t>
              </a:r>
            </a:p>
          </p:txBody>
        </p:sp>
      </p:grpSp>
      <p:grpSp>
        <p:nvGrpSpPr>
          <p:cNvPr id="36" name="Group 9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63" name="AutoShape 9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64" name="Text Box 9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29</a:t>
              </a:r>
            </a:p>
          </p:txBody>
        </p:sp>
      </p:grpSp>
      <p:grpSp>
        <p:nvGrpSpPr>
          <p:cNvPr id="38" name="Group 9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61" name="AutoShape 9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62" name="Text Box 9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30</a:t>
              </a:r>
            </a:p>
          </p:txBody>
        </p:sp>
      </p:grpSp>
      <p:grpSp>
        <p:nvGrpSpPr>
          <p:cNvPr id="42" name="Group 9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59" name="AutoShape 9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60" name="Text Box 10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31</a:t>
              </a:r>
            </a:p>
          </p:txBody>
        </p:sp>
      </p:grpSp>
      <p:grpSp>
        <p:nvGrpSpPr>
          <p:cNvPr id="43" name="Group 10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57" name="AutoShape 10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58" name="Text Box 10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32</a:t>
              </a:r>
            </a:p>
          </p:txBody>
        </p:sp>
      </p:grpSp>
      <p:grpSp>
        <p:nvGrpSpPr>
          <p:cNvPr id="45" name="Group 10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55" name="AutoShape 10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56" name="Text Box 10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33</a:t>
              </a:r>
            </a:p>
          </p:txBody>
        </p:sp>
      </p:grpSp>
      <p:grpSp>
        <p:nvGrpSpPr>
          <p:cNvPr id="47" name="Group 10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53" name="AutoShape 10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54" name="Text Box 10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34</a:t>
              </a:r>
            </a:p>
          </p:txBody>
        </p:sp>
      </p:grpSp>
      <p:grpSp>
        <p:nvGrpSpPr>
          <p:cNvPr id="48" name="Group 11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51" name="AutoShape 11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52" name="Text Box 11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35</a:t>
              </a:r>
            </a:p>
          </p:txBody>
        </p:sp>
      </p:grpSp>
      <p:grpSp>
        <p:nvGrpSpPr>
          <p:cNvPr id="49" name="Group 11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49" name="AutoShape 11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50" name="Text Box 11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36</a:t>
              </a:r>
            </a:p>
          </p:txBody>
        </p:sp>
      </p:grpSp>
      <p:grpSp>
        <p:nvGrpSpPr>
          <p:cNvPr id="58" name="Group 11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47" name="AutoShape 11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48" name="Text Box 11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37</a:t>
              </a:r>
            </a:p>
          </p:txBody>
        </p:sp>
      </p:grpSp>
      <p:grpSp>
        <p:nvGrpSpPr>
          <p:cNvPr id="62" name="Group 11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45" name="AutoShape 12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46" name="Text Box 12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38</a:t>
              </a:r>
            </a:p>
          </p:txBody>
        </p:sp>
      </p:grpSp>
      <p:grpSp>
        <p:nvGrpSpPr>
          <p:cNvPr id="63" name="Group 12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43" name="AutoShape 12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44" name="Text Box 12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39</a:t>
              </a:r>
            </a:p>
          </p:txBody>
        </p:sp>
      </p:grpSp>
      <p:grpSp>
        <p:nvGrpSpPr>
          <p:cNvPr id="12544" name="Group 12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41" name="AutoShape 12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42" name="Text Box 12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40</a:t>
              </a:r>
            </a:p>
          </p:txBody>
        </p:sp>
      </p:grpSp>
      <p:grpSp>
        <p:nvGrpSpPr>
          <p:cNvPr id="12547" name="Group 12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39" name="AutoShape 12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40" name="Text Box 13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41</a:t>
              </a:r>
            </a:p>
          </p:txBody>
        </p:sp>
      </p:grpSp>
      <p:grpSp>
        <p:nvGrpSpPr>
          <p:cNvPr id="12549" name="Group 13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37" name="AutoShape 13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38" name="Text Box 13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42</a:t>
              </a:r>
            </a:p>
          </p:txBody>
        </p:sp>
      </p:grpSp>
      <p:grpSp>
        <p:nvGrpSpPr>
          <p:cNvPr id="12551" name="Group 13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35" name="AutoShape 13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36" name="Text Box 13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43</a:t>
              </a:r>
            </a:p>
          </p:txBody>
        </p:sp>
      </p:grpSp>
      <p:grpSp>
        <p:nvGrpSpPr>
          <p:cNvPr id="12552" name="Group 13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33" name="AutoShape 13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34" name="Text Box 13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44</a:t>
              </a:r>
            </a:p>
          </p:txBody>
        </p:sp>
      </p:grpSp>
      <p:grpSp>
        <p:nvGrpSpPr>
          <p:cNvPr id="12553" name="Group 14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31" name="AutoShape 14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32" name="Text Box 14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45</a:t>
              </a:r>
            </a:p>
          </p:txBody>
        </p:sp>
      </p:grpSp>
      <p:grpSp>
        <p:nvGrpSpPr>
          <p:cNvPr id="12556" name="Group 14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29" name="AutoShape 14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30" name="Text Box 14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46</a:t>
              </a:r>
            </a:p>
          </p:txBody>
        </p:sp>
      </p:grpSp>
      <p:grpSp>
        <p:nvGrpSpPr>
          <p:cNvPr id="12558" name="Group 14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27" name="AutoShape 14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28" name="Text Box 14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47</a:t>
              </a:r>
            </a:p>
          </p:txBody>
        </p:sp>
      </p:grpSp>
      <p:grpSp>
        <p:nvGrpSpPr>
          <p:cNvPr id="12560" name="Group 14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25" name="AutoShape 15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26" name="Text Box 15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48</a:t>
              </a:r>
            </a:p>
          </p:txBody>
        </p:sp>
      </p:grpSp>
      <p:grpSp>
        <p:nvGrpSpPr>
          <p:cNvPr id="12561" name="Group 15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23" name="AutoShape 15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24" name="Text Box 15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49</a:t>
              </a:r>
            </a:p>
          </p:txBody>
        </p:sp>
      </p:grpSp>
      <p:grpSp>
        <p:nvGrpSpPr>
          <p:cNvPr id="12562" name="Group 15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21" name="AutoShape 15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22" name="Text Box 15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50</a:t>
              </a:r>
            </a:p>
          </p:txBody>
        </p:sp>
      </p:grpSp>
      <p:grpSp>
        <p:nvGrpSpPr>
          <p:cNvPr id="12565" name="Group 15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19" name="AutoShape 15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20" name="Text Box 16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51</a:t>
              </a:r>
            </a:p>
          </p:txBody>
        </p:sp>
      </p:grpSp>
      <p:grpSp>
        <p:nvGrpSpPr>
          <p:cNvPr id="12567" name="Group 16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17" name="AutoShape 16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18" name="Text Box 16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52</a:t>
              </a:r>
            </a:p>
          </p:txBody>
        </p:sp>
      </p:grpSp>
      <p:grpSp>
        <p:nvGrpSpPr>
          <p:cNvPr id="12569" name="Group 16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15" name="AutoShape 16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16" name="Text Box 16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53</a:t>
              </a:r>
            </a:p>
          </p:txBody>
        </p:sp>
      </p:grpSp>
      <p:grpSp>
        <p:nvGrpSpPr>
          <p:cNvPr id="12570" name="Group 16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13" name="AutoShape 16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14" name="Text Box 16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54</a:t>
              </a:r>
            </a:p>
          </p:txBody>
        </p:sp>
      </p:grpSp>
      <p:grpSp>
        <p:nvGrpSpPr>
          <p:cNvPr id="12571" name="Group 17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11" name="AutoShape 17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12" name="Text Box 17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55</a:t>
              </a:r>
            </a:p>
          </p:txBody>
        </p:sp>
      </p:grpSp>
      <p:grpSp>
        <p:nvGrpSpPr>
          <p:cNvPr id="12574" name="Group 17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09" name="AutoShape 17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10" name="Text Box 17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56</a:t>
              </a:r>
            </a:p>
          </p:txBody>
        </p:sp>
      </p:grpSp>
      <p:grpSp>
        <p:nvGrpSpPr>
          <p:cNvPr id="65" name="Group 17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07" name="AutoShape 17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08" name="Text Box 17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57</a:t>
              </a:r>
            </a:p>
          </p:txBody>
        </p:sp>
      </p:grpSp>
      <p:grpSp>
        <p:nvGrpSpPr>
          <p:cNvPr id="67" name="Group 17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05" name="AutoShape 18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06" name="Text Box 18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58</a:t>
              </a:r>
            </a:p>
          </p:txBody>
        </p:sp>
      </p:grpSp>
      <p:grpSp>
        <p:nvGrpSpPr>
          <p:cNvPr id="68" name="Group 18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3403" name="AutoShape 18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04" name="Text Box 18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59</a:t>
              </a:r>
            </a:p>
          </p:txBody>
        </p:sp>
      </p:grpSp>
      <p:grpSp>
        <p:nvGrpSpPr>
          <p:cNvPr id="72" name="Group 185"/>
          <p:cNvGrpSpPr>
            <a:grpSpLocks/>
          </p:cNvGrpSpPr>
          <p:nvPr/>
        </p:nvGrpSpPr>
        <p:grpSpPr bwMode="auto">
          <a:xfrm>
            <a:off x="6934200" y="1905000"/>
            <a:ext cx="1828800" cy="1600200"/>
            <a:chOff x="0" y="144"/>
            <a:chExt cx="1728" cy="1584"/>
          </a:xfrm>
        </p:grpSpPr>
        <p:sp>
          <p:nvSpPr>
            <p:cNvPr id="13401" name="AutoShape 18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3402" name="Text Box 18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60</a:t>
              </a: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265113" y="692150"/>
            <a:ext cx="8305800" cy="565150"/>
            <a:chOff x="265113" y="692150"/>
            <a:chExt cx="8305800" cy="565150"/>
          </a:xfrm>
        </p:grpSpPr>
        <p:sp>
          <p:nvSpPr>
            <p:cNvPr id="13337" name="TextBox 122"/>
            <p:cNvSpPr txBox="1">
              <a:spLocks noChangeArrowheads="1"/>
            </p:cNvSpPr>
            <p:nvPr/>
          </p:nvSpPr>
          <p:spPr bwMode="auto">
            <a:xfrm>
              <a:off x="265113" y="692150"/>
              <a:ext cx="830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Câu 2</a:t>
              </a: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:Số tập con của tập hợp               là </a:t>
              </a:r>
            </a:p>
          </p:txBody>
        </p:sp>
        <p:graphicFrame>
          <p:nvGraphicFramePr>
            <p:cNvPr id="13314" name="Object 292"/>
            <p:cNvGraphicFramePr>
              <a:graphicFrameLocks noChangeAspect="1"/>
            </p:cNvGraphicFramePr>
            <p:nvPr/>
          </p:nvGraphicFramePr>
          <p:xfrm>
            <a:off x="4673600" y="698500"/>
            <a:ext cx="1117600" cy="558800"/>
          </p:xfrm>
          <a:graphic>
            <a:graphicData uri="http://schemas.openxmlformats.org/presentationml/2006/ole">
              <p:oleObj spid="_x0000_s13314" name="Equation" r:id="rId11" imgW="60948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5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6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7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7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7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8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6000"/>
                            </p:stCondLst>
                            <p:childTnLst>
                              <p:par>
                                <p:cTn id="18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9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8000"/>
                            </p:stCondLst>
                            <p:childTnLst>
                              <p:par>
                                <p:cTn id="19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90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0000"/>
                            </p:stCondLst>
                            <p:childTnLst>
                              <p:par>
                                <p:cTn id="20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1000"/>
                            </p:stCondLst>
                            <p:childTnLst>
                              <p:par>
                                <p:cTn id="2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2000"/>
                            </p:stCondLst>
                            <p:childTnLst>
                              <p:par>
                                <p:cTn id="20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3000"/>
                            </p:stCondLst>
                            <p:childTnLst>
                              <p:par>
                                <p:cTn id="20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1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1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6000"/>
                            </p:stCondLst>
                            <p:childTnLst>
                              <p:par>
                                <p:cTn id="2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7000"/>
                            </p:stCondLst>
                            <p:childTnLst>
                              <p:par>
                                <p:cTn id="22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8000"/>
                            </p:stCondLst>
                            <p:childTnLst>
                              <p:par>
                                <p:cTn id="22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9000"/>
                            </p:stCondLst>
                            <p:childTnLst>
                              <p:par>
                                <p:cTn id="22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00"/>
                            </p:stCondLst>
                            <p:childTnLst>
                              <p:par>
                                <p:cTn id="23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1000"/>
                            </p:stCondLst>
                            <p:childTnLst>
                              <p:par>
                                <p:cTn id="23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2000"/>
                            </p:stCondLst>
                            <p:childTnLst>
                              <p:par>
                                <p:cTn id="23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3000"/>
                            </p:stCondLst>
                            <p:childTnLst>
                              <p:par>
                                <p:cTn id="23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4000"/>
                            </p:stCondLst>
                            <p:childTnLst>
                              <p:par>
                                <p:cTn id="24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5000"/>
                            </p:stCondLst>
                            <p:childTnLst>
                              <p:par>
                                <p:cTn id="24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6000"/>
                            </p:stCondLst>
                            <p:childTnLst>
                              <p:par>
                                <p:cTn id="24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7000"/>
                            </p:stCondLst>
                            <p:childTnLst>
                              <p:par>
                                <p:cTn id="25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8000"/>
                            </p:stCondLst>
                            <p:childTnLst>
                              <p:par>
                                <p:cTn id="25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9000"/>
                            </p:stCondLst>
                            <p:childTnLst>
                              <p:par>
                                <p:cTn id="25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8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8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audio>
              <p:cMediaNode>
                <p:cTn id="2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"/>
                </p:tgtEl>
              </p:cMediaNode>
            </p:audio>
            <p:audio>
              <p:cMediaNode>
                <p:cTn id="3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"/>
                </p:tgtEl>
              </p:cMediaNode>
            </p:audio>
            <p:audio>
              <p:cMediaNode>
                <p:cTn id="3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9"/>
                </p:tgtEl>
              </p:cMediaNode>
            </p:audio>
            <p:audio>
              <p:cMediaNode>
                <p:cTn id="3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"/>
                </p:tgtEl>
              </p:cMediaNode>
            </p:audio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E:\TUAN HAI\nam hoc 2017 -2018\giao an xac suat\HAI\ảnh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4648200"/>
            <a:ext cx="728662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19213" y="2168525"/>
            <a:ext cx="768350" cy="3932238"/>
            <a:chOff x="-136" y="739"/>
            <a:chExt cx="484" cy="2798"/>
          </a:xfrm>
        </p:grpSpPr>
        <p:grpSp>
          <p:nvGrpSpPr>
            <p:cNvPr id="14588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4629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30" name="Rectangle 1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589" name="Group 13"/>
            <p:cNvGrpSpPr>
              <a:grpSpLocks/>
            </p:cNvGrpSpPr>
            <p:nvPr/>
          </p:nvGrpSpPr>
          <p:grpSpPr bwMode="auto">
            <a:xfrm rot="5400000">
              <a:off x="21" y="2062"/>
              <a:ext cx="175" cy="472"/>
              <a:chOff x="1843" y="99"/>
              <a:chExt cx="2039" cy="4980"/>
            </a:xfrm>
          </p:grpSpPr>
          <p:sp>
            <p:nvSpPr>
              <p:cNvPr id="39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668" y="2631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497" y="2600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584" y="3364"/>
                <a:ext cx="303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23" name="Oval 1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24" name="Oval 1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Oval 19"/>
              <p:cNvSpPr>
                <a:spLocks noChangeArrowheads="1"/>
              </p:cNvSpPr>
              <p:nvPr/>
            </p:nvSpPr>
            <p:spPr bwMode="gray">
              <a:xfrm>
                <a:off x="1795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26" name="Oval 2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Oval 21"/>
              <p:cNvSpPr>
                <a:spLocks noChangeArrowheads="1"/>
              </p:cNvSpPr>
              <p:nvPr/>
            </p:nvSpPr>
            <p:spPr bwMode="gray">
              <a:xfrm>
                <a:off x="2176" y="94"/>
                <a:ext cx="1119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28" name="Oval 2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590" name="Group 23"/>
            <p:cNvGrpSpPr>
              <a:grpSpLocks/>
            </p:cNvGrpSpPr>
            <p:nvPr/>
          </p:nvGrpSpPr>
          <p:grpSpPr bwMode="auto">
            <a:xfrm rot="5400000">
              <a:off x="24" y="1476"/>
              <a:ext cx="175" cy="472"/>
              <a:chOff x="1843" y="99"/>
              <a:chExt cx="2039" cy="4980"/>
            </a:xfrm>
          </p:grpSpPr>
          <p:sp>
            <p:nvSpPr>
              <p:cNvPr id="30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665" y="2631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494" y="2600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581" y="3364"/>
                <a:ext cx="303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14" name="Oval 2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15" name="Oval 2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Oval 29"/>
              <p:cNvSpPr>
                <a:spLocks noChangeArrowheads="1"/>
              </p:cNvSpPr>
              <p:nvPr/>
            </p:nvSpPr>
            <p:spPr bwMode="gray">
              <a:xfrm>
                <a:off x="1792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17" name="Oval 3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Oval 31"/>
              <p:cNvSpPr>
                <a:spLocks noChangeArrowheads="1"/>
              </p:cNvSpPr>
              <p:nvPr/>
            </p:nvSpPr>
            <p:spPr bwMode="gray">
              <a:xfrm>
                <a:off x="2173" y="94"/>
                <a:ext cx="1119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19" name="Oval 3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591" name="Group 33"/>
            <p:cNvGrpSpPr>
              <a:grpSpLocks/>
            </p:cNvGrpSpPr>
            <p:nvPr/>
          </p:nvGrpSpPr>
          <p:grpSpPr bwMode="auto">
            <a:xfrm rot="5400000">
              <a:off x="12" y="3214"/>
              <a:ext cx="175" cy="472"/>
              <a:chOff x="1843" y="99"/>
              <a:chExt cx="2039" cy="4980"/>
            </a:xfrm>
          </p:grpSpPr>
          <p:sp>
            <p:nvSpPr>
              <p:cNvPr id="21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683" y="2618"/>
                <a:ext cx="306" cy="23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18" y="2600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705" y="3364"/>
                <a:ext cx="303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05" name="Oval 3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06" name="Oval 3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Oval 39"/>
              <p:cNvSpPr>
                <a:spLocks noChangeArrowheads="1"/>
              </p:cNvSpPr>
              <p:nvPr/>
            </p:nvSpPr>
            <p:spPr bwMode="gray">
              <a:xfrm>
                <a:off x="1876" y="125"/>
                <a:ext cx="194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08" name="Oval 4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Oval 41"/>
              <p:cNvSpPr>
                <a:spLocks noChangeArrowheads="1"/>
              </p:cNvSpPr>
              <p:nvPr/>
            </p:nvSpPr>
            <p:spPr bwMode="gray">
              <a:xfrm>
                <a:off x="2297" y="94"/>
                <a:ext cx="1119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10" name="Oval 4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592" name="Group 43"/>
            <p:cNvGrpSpPr>
              <a:grpSpLocks/>
            </p:cNvGrpSpPr>
            <p:nvPr/>
          </p:nvGrpSpPr>
          <p:grpSpPr bwMode="auto">
            <a:xfrm rot="5400000">
              <a:off x="24" y="2638"/>
              <a:ext cx="175" cy="472"/>
              <a:chOff x="1843" y="99"/>
              <a:chExt cx="2039" cy="4980"/>
            </a:xfrm>
          </p:grpSpPr>
          <p:sp>
            <p:nvSpPr>
              <p:cNvPr id="12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669" y="2631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498" y="2600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585" y="3364"/>
                <a:ext cx="303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96" name="Oval 4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97" name="Oval 4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Oval 49"/>
              <p:cNvSpPr>
                <a:spLocks noChangeArrowheads="1"/>
              </p:cNvSpPr>
              <p:nvPr/>
            </p:nvSpPr>
            <p:spPr bwMode="gray">
              <a:xfrm>
                <a:off x="1796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99" name="Oval 5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Oval 51"/>
              <p:cNvSpPr>
                <a:spLocks noChangeArrowheads="1"/>
              </p:cNvSpPr>
              <p:nvPr/>
            </p:nvSpPr>
            <p:spPr bwMode="gray">
              <a:xfrm>
                <a:off x="2177" y="94"/>
                <a:ext cx="1132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01" name="Oval 5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AutoShape 53"/>
          <p:cNvSpPr>
            <a:spLocks noChangeArrowheads="1"/>
          </p:cNvSpPr>
          <p:nvPr/>
        </p:nvSpPr>
        <p:spPr bwMode="gray">
          <a:xfrm>
            <a:off x="1927225" y="2686050"/>
            <a:ext cx="4229100" cy="638175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AutoShape 54"/>
          <p:cNvSpPr>
            <a:spLocks noChangeArrowheads="1"/>
          </p:cNvSpPr>
          <p:nvPr/>
        </p:nvSpPr>
        <p:spPr bwMode="gray">
          <a:xfrm>
            <a:off x="2079625" y="2765425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2" name="AutoShape 55"/>
          <p:cNvSpPr>
            <a:spLocks noChangeArrowheads="1"/>
          </p:cNvSpPr>
          <p:nvPr/>
        </p:nvSpPr>
        <p:spPr bwMode="gray">
          <a:xfrm>
            <a:off x="1943100" y="3644900"/>
            <a:ext cx="4213225" cy="658813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AutoShape 56"/>
          <p:cNvSpPr>
            <a:spLocks noChangeArrowheads="1"/>
          </p:cNvSpPr>
          <p:nvPr/>
        </p:nvSpPr>
        <p:spPr bwMode="gray">
          <a:xfrm>
            <a:off x="2079625" y="3729038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gray">
          <a:xfrm>
            <a:off x="1954213" y="4687888"/>
            <a:ext cx="4202112" cy="600075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AutoShape 58"/>
          <p:cNvSpPr>
            <a:spLocks noChangeArrowheads="1"/>
          </p:cNvSpPr>
          <p:nvPr/>
        </p:nvSpPr>
        <p:spPr bwMode="gray">
          <a:xfrm>
            <a:off x="2114550" y="4718050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6" name="AutoShape 59"/>
          <p:cNvSpPr>
            <a:spLocks noChangeArrowheads="1"/>
          </p:cNvSpPr>
          <p:nvPr/>
        </p:nvSpPr>
        <p:spPr bwMode="gray">
          <a:xfrm>
            <a:off x="1962150" y="5665788"/>
            <a:ext cx="4194175" cy="6556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AutoShape 60"/>
          <p:cNvSpPr>
            <a:spLocks noChangeArrowheads="1"/>
          </p:cNvSpPr>
          <p:nvPr/>
        </p:nvSpPr>
        <p:spPr bwMode="gray">
          <a:xfrm>
            <a:off x="2114550" y="5746750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 rot="5400000">
            <a:off x="1169194" y="2570956"/>
            <a:ext cx="992188" cy="930275"/>
            <a:chOff x="1872" y="1824"/>
            <a:chExt cx="2014" cy="1821"/>
          </a:xfrm>
        </p:grpSpPr>
        <p:sp>
          <p:nvSpPr>
            <p:cNvPr id="59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82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83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85" name="Oval 6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87" name="Oval 7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 rot="5400000">
            <a:off x="1173957" y="3523456"/>
            <a:ext cx="992188" cy="930275"/>
            <a:chOff x="1872" y="1824"/>
            <a:chExt cx="2014" cy="1821"/>
          </a:xfrm>
        </p:grpSpPr>
        <p:sp>
          <p:nvSpPr>
            <p:cNvPr id="69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73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74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76" name="Oval 7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78" name="Oval 8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 rot="5400000">
            <a:off x="1188244" y="4550569"/>
            <a:ext cx="992187" cy="930275"/>
            <a:chOff x="1872" y="1824"/>
            <a:chExt cx="2014" cy="1821"/>
          </a:xfrm>
        </p:grpSpPr>
        <p:sp>
          <p:nvSpPr>
            <p:cNvPr id="7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64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65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67" name="Oval 8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69" name="Oval 9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91"/>
          <p:cNvGrpSpPr>
            <a:grpSpLocks/>
          </p:cNvGrpSpPr>
          <p:nvPr/>
        </p:nvGrpSpPr>
        <p:grpSpPr bwMode="auto">
          <a:xfrm rot="5400000">
            <a:off x="1193007" y="5534819"/>
            <a:ext cx="992187" cy="930275"/>
            <a:chOff x="1872" y="1824"/>
            <a:chExt cx="2014" cy="1821"/>
          </a:xfrm>
        </p:grpSpPr>
        <p:sp>
          <p:nvSpPr>
            <p:cNvPr id="89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55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56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58" name="Oval 9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60" name="Oval 10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9393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27432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2FB23D14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4393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875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866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818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3000" y="36607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56388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3" name="Title 1"/>
          <p:cNvSpPr txBox="1">
            <a:spLocks/>
          </p:cNvSpPr>
          <p:nvPr/>
        </p:nvSpPr>
        <p:spPr bwMode="auto">
          <a:xfrm>
            <a:off x="1766888" y="92075"/>
            <a:ext cx="5329237" cy="5143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TRẮC NGHIỆM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642938" y="785813"/>
            <a:ext cx="8305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Câu 3: </a:t>
            </a:r>
            <a:r>
              <a:rPr lang="en-US" sz="2800">
                <a:latin typeface="Times New Roman" pitchFamily="18" charset="0"/>
              </a:rPr>
              <a:t>Cho tập hợp X gồm các tam giác có 3 cạnh bằng nhau và  tập hợp Y gồm các tam giác có 3 góc bằng nhau. Khẳng định nào sau đây </a:t>
            </a:r>
            <a:r>
              <a:rPr lang="en-US" sz="2800" b="1">
                <a:latin typeface="Times New Roman" pitchFamily="18" charset="0"/>
              </a:rPr>
              <a:t>sai</a:t>
            </a:r>
            <a:r>
              <a:rPr lang="en-US" sz="2800">
                <a:latin typeface="Times New Roman" pitchFamily="18" charset="0"/>
              </a:rPr>
              <a:t>?</a:t>
            </a: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7010400" y="2057400"/>
            <a:ext cx="1676400" cy="1295400"/>
            <a:chOff x="0" y="144"/>
            <a:chExt cx="1810" cy="1584"/>
          </a:xfrm>
        </p:grpSpPr>
        <p:sp>
          <p:nvSpPr>
            <p:cNvPr id="14550" name="AutoShape 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51" name="Text Box 4"/>
            <p:cNvSpPr txBox="1">
              <a:spLocks noChangeArrowheads="1"/>
            </p:cNvSpPr>
            <p:nvPr/>
          </p:nvSpPr>
          <p:spPr bwMode="auto">
            <a:xfrm>
              <a:off x="82" y="144"/>
              <a:ext cx="1728" cy="1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VNI-Souvir" pitchFamily="2" charset="0"/>
                </a:rPr>
                <a:t>HEÁT GIÔØ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48" name="AutoShape 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49" name="Text Box 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VNI-Souvir" pitchFamily="2" charset="0"/>
                </a:rPr>
                <a:t>00</a:t>
              </a:r>
            </a:p>
          </p:txBody>
        </p:sp>
      </p:grpSp>
      <p:grpSp>
        <p:nvGrpSpPr>
          <p:cNvPr id="18" name="Group 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46" name="AutoShape 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47" name="Text Box 1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01</a:t>
              </a: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44" name="AutoShape 1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45" name="Text Box 1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02</a:t>
              </a:r>
            </a:p>
          </p:txBody>
        </p:sp>
      </p:grp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42" name="AutoShape 1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43" name="Text Box 1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03</a:t>
              </a:r>
            </a:p>
          </p:txBody>
        </p:sp>
      </p:grp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40" name="AutoShape 1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41" name="Text Box 1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04</a:t>
              </a: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38" name="AutoShape 2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39" name="Text Box 2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05</a:t>
              </a:r>
            </a:p>
          </p:txBody>
        </p:sp>
      </p:grp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36" name="AutoShape 2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37" name="Text Box 2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06</a:t>
              </a:r>
            </a:p>
          </p:txBody>
        </p:sp>
      </p:grpSp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34" name="AutoShape 2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35" name="Text Box 2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07</a:t>
              </a:r>
            </a:p>
          </p:txBody>
        </p:sp>
      </p:grpSp>
      <p:grpSp>
        <p:nvGrpSpPr>
          <p:cNvPr id="34" name="Group 2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32" name="AutoShape 3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33" name="Text Box 3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08</a:t>
              </a:r>
            </a:p>
          </p:txBody>
        </p:sp>
      </p:grpSp>
      <p:grpSp>
        <p:nvGrpSpPr>
          <p:cNvPr id="36" name="Group 3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30" name="AutoShape 3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31" name="Text Box 3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09</a:t>
              </a:r>
            </a:p>
          </p:txBody>
        </p:sp>
      </p:grpSp>
      <p:grpSp>
        <p:nvGrpSpPr>
          <p:cNvPr id="38" name="Group 3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28" name="AutoShape 3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29" name="Text Box 3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10</a:t>
              </a:r>
            </a:p>
          </p:txBody>
        </p:sp>
      </p:grpSp>
      <p:grpSp>
        <p:nvGrpSpPr>
          <p:cNvPr id="42" name="Group 3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26" name="AutoShape 3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27" name="Text Box 4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11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24" name="AutoShape 4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25" name="Text Box 4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12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22" name="AutoShape 4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23" name="Text Box 4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13</a:t>
              </a:r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20" name="AutoShape 4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21" name="Text Box 4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14</a:t>
              </a:r>
            </a:p>
          </p:txBody>
        </p:sp>
      </p:grpSp>
      <p:grpSp>
        <p:nvGrpSpPr>
          <p:cNvPr id="48" name="Group 5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18" name="AutoShape 5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19" name="Text Box 5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15</a:t>
              </a:r>
            </a:p>
          </p:txBody>
        </p:sp>
      </p:grpSp>
      <p:grpSp>
        <p:nvGrpSpPr>
          <p:cNvPr id="49" name="Group 5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16" name="AutoShape 5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17" name="Text Box 5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16</a:t>
              </a:r>
            </a:p>
          </p:txBody>
        </p:sp>
      </p:grp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14" name="AutoShape 5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15" name="Text Box 5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17</a:t>
              </a:r>
            </a:p>
          </p:txBody>
        </p:sp>
      </p:grpSp>
      <p:grpSp>
        <p:nvGrpSpPr>
          <p:cNvPr id="62" name="Group 5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12" name="AutoShape 6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13" name="Text Box 6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18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10" name="AutoShape 6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11" name="Text Box 6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19</a:t>
              </a:r>
            </a:p>
          </p:txBody>
        </p:sp>
      </p:grpSp>
      <p:grpSp>
        <p:nvGrpSpPr>
          <p:cNvPr id="13312" name="Group 6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08" name="AutoShape 6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09" name="Text Box 6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20</a:t>
              </a:r>
            </a:p>
          </p:txBody>
        </p:sp>
      </p:grpSp>
      <p:grpSp>
        <p:nvGrpSpPr>
          <p:cNvPr id="13313" name="Group 6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06" name="AutoShape 6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07" name="Text Box 7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21</a:t>
              </a:r>
            </a:p>
          </p:txBody>
        </p:sp>
      </p:grpSp>
      <p:grpSp>
        <p:nvGrpSpPr>
          <p:cNvPr id="13318" name="Group 7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04" name="AutoShape 7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05" name="Text Box 7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22</a:t>
              </a:r>
            </a:p>
          </p:txBody>
        </p:sp>
      </p:grpSp>
      <p:grpSp>
        <p:nvGrpSpPr>
          <p:cNvPr id="13319" name="Group 7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02" name="AutoShape 7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03" name="Text Box 7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23</a:t>
              </a:r>
            </a:p>
          </p:txBody>
        </p:sp>
      </p:grpSp>
      <p:grpSp>
        <p:nvGrpSpPr>
          <p:cNvPr id="13320" name="Group 7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500" name="AutoShape 7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501" name="Text Box 7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24</a:t>
              </a:r>
            </a:p>
          </p:txBody>
        </p:sp>
      </p:grpSp>
      <p:grpSp>
        <p:nvGrpSpPr>
          <p:cNvPr id="13321" name="Group 8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98" name="AutoShape 8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99" name="Text Box 8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25</a:t>
              </a:r>
            </a:p>
          </p:txBody>
        </p:sp>
      </p:grpSp>
      <p:grpSp>
        <p:nvGrpSpPr>
          <p:cNvPr id="13322" name="Group 8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96" name="AutoShape 8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97" name="Text Box 8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26</a:t>
              </a:r>
            </a:p>
          </p:txBody>
        </p:sp>
      </p:grpSp>
      <p:grpSp>
        <p:nvGrpSpPr>
          <p:cNvPr id="13323" name="Group 8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94" name="AutoShape 8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95" name="Text Box 8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27</a:t>
              </a:r>
            </a:p>
          </p:txBody>
        </p:sp>
      </p:grpSp>
      <p:grpSp>
        <p:nvGrpSpPr>
          <p:cNvPr id="13324" name="Group 8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92" name="AutoShape 9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93" name="Text Box 9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28</a:t>
              </a:r>
            </a:p>
          </p:txBody>
        </p:sp>
      </p:grpSp>
      <p:grpSp>
        <p:nvGrpSpPr>
          <p:cNvPr id="13325" name="Group 9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90" name="AutoShape 9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91" name="Text Box 9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29</a:t>
              </a:r>
            </a:p>
          </p:txBody>
        </p:sp>
      </p:grpSp>
      <p:grpSp>
        <p:nvGrpSpPr>
          <p:cNvPr id="13326" name="Group 9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88" name="AutoShape 9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89" name="Text Box 9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30</a:t>
              </a:r>
            </a:p>
          </p:txBody>
        </p:sp>
      </p:grpSp>
      <p:grpSp>
        <p:nvGrpSpPr>
          <p:cNvPr id="13327" name="Group 9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86" name="AutoShape 9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87" name="Text Box 10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31</a:t>
              </a:r>
            </a:p>
          </p:txBody>
        </p:sp>
      </p:grpSp>
      <p:grpSp>
        <p:nvGrpSpPr>
          <p:cNvPr id="13328" name="Group 10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84" name="AutoShape 10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85" name="Text Box 10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32</a:t>
              </a:r>
            </a:p>
          </p:txBody>
        </p:sp>
      </p:grpSp>
      <p:grpSp>
        <p:nvGrpSpPr>
          <p:cNvPr id="13329" name="Group 10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82" name="AutoShape 10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83" name="Text Box 10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33</a:t>
              </a:r>
            </a:p>
          </p:txBody>
        </p:sp>
      </p:grpSp>
      <p:grpSp>
        <p:nvGrpSpPr>
          <p:cNvPr id="13330" name="Group 10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80" name="AutoShape 10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81" name="Text Box 10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34</a:t>
              </a:r>
            </a:p>
          </p:txBody>
        </p:sp>
      </p:grpSp>
      <p:grpSp>
        <p:nvGrpSpPr>
          <p:cNvPr id="13331" name="Group 11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78" name="AutoShape 11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79" name="Text Box 11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35</a:t>
              </a:r>
            </a:p>
          </p:txBody>
        </p:sp>
      </p:grpSp>
      <p:grpSp>
        <p:nvGrpSpPr>
          <p:cNvPr id="13332" name="Group 11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76" name="AutoShape 11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77" name="Text Box 11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36</a:t>
              </a:r>
            </a:p>
          </p:txBody>
        </p:sp>
      </p:grpSp>
      <p:grpSp>
        <p:nvGrpSpPr>
          <p:cNvPr id="13333" name="Group 11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74" name="AutoShape 11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75" name="Text Box 11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37</a:t>
              </a:r>
            </a:p>
          </p:txBody>
        </p:sp>
      </p:grpSp>
      <p:grpSp>
        <p:nvGrpSpPr>
          <p:cNvPr id="13334" name="Group 11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72" name="AutoShape 12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73" name="Text Box 12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38</a:t>
              </a:r>
            </a:p>
          </p:txBody>
        </p:sp>
      </p:grpSp>
      <p:grpSp>
        <p:nvGrpSpPr>
          <p:cNvPr id="13335" name="Group 12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70" name="AutoShape 12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71" name="Text Box 12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39</a:t>
              </a:r>
            </a:p>
          </p:txBody>
        </p:sp>
      </p:grpSp>
      <p:grpSp>
        <p:nvGrpSpPr>
          <p:cNvPr id="13336" name="Group 12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68" name="AutoShape 12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69" name="Text Box 12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40</a:t>
              </a:r>
            </a:p>
          </p:txBody>
        </p:sp>
      </p:grpSp>
      <p:grpSp>
        <p:nvGrpSpPr>
          <p:cNvPr id="13337" name="Group 12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66" name="AutoShape 12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67" name="Text Box 13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41</a:t>
              </a:r>
            </a:p>
          </p:txBody>
        </p:sp>
      </p:grpSp>
      <p:grpSp>
        <p:nvGrpSpPr>
          <p:cNvPr id="13338" name="Group 13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64" name="AutoShape 13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65" name="Text Box 13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42</a:t>
              </a:r>
            </a:p>
          </p:txBody>
        </p:sp>
      </p:grpSp>
      <p:grpSp>
        <p:nvGrpSpPr>
          <p:cNvPr id="13340" name="Group 13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62" name="AutoShape 13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63" name="Text Box 13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43</a:t>
              </a:r>
            </a:p>
          </p:txBody>
        </p:sp>
      </p:grpSp>
      <p:grpSp>
        <p:nvGrpSpPr>
          <p:cNvPr id="13341" name="Group 13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60" name="AutoShape 13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61" name="Text Box 13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44</a:t>
              </a:r>
            </a:p>
          </p:txBody>
        </p:sp>
      </p:grpSp>
      <p:grpSp>
        <p:nvGrpSpPr>
          <p:cNvPr id="13342" name="Group 14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58" name="AutoShape 14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59" name="Text Box 14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45</a:t>
              </a:r>
            </a:p>
          </p:txBody>
        </p:sp>
      </p:grpSp>
      <p:grpSp>
        <p:nvGrpSpPr>
          <p:cNvPr id="13343" name="Group 14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56" name="AutoShape 14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57" name="Text Box 14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46</a:t>
              </a:r>
            </a:p>
          </p:txBody>
        </p:sp>
      </p:grpSp>
      <p:grpSp>
        <p:nvGrpSpPr>
          <p:cNvPr id="65" name="Group 14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54" name="AutoShape 14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55" name="Text Box 14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47</a:t>
              </a:r>
            </a:p>
          </p:txBody>
        </p:sp>
      </p:grpSp>
      <p:grpSp>
        <p:nvGrpSpPr>
          <p:cNvPr id="67" name="Group 14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52" name="AutoShape 15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53" name="Text Box 15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48</a:t>
              </a:r>
            </a:p>
          </p:txBody>
        </p:sp>
      </p:grpSp>
      <p:grpSp>
        <p:nvGrpSpPr>
          <p:cNvPr id="68" name="Group 15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50" name="AutoShape 15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51" name="Text Box 15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49</a:t>
              </a:r>
            </a:p>
          </p:txBody>
        </p:sp>
      </p:grpSp>
      <p:grpSp>
        <p:nvGrpSpPr>
          <p:cNvPr id="72" name="Group 15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48" name="AutoShape 15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49" name="Text Box 15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50</a:t>
              </a:r>
            </a:p>
          </p:txBody>
        </p:sp>
      </p:grpSp>
      <p:grpSp>
        <p:nvGrpSpPr>
          <p:cNvPr id="73" name="Group 15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46" name="AutoShape 15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47" name="Text Box 16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51</a:t>
              </a:r>
            </a:p>
          </p:txBody>
        </p:sp>
      </p:grpSp>
      <p:grpSp>
        <p:nvGrpSpPr>
          <p:cNvPr id="75" name="Group 16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44" name="AutoShape 16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45" name="Text Box 16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52</a:t>
              </a:r>
            </a:p>
          </p:txBody>
        </p:sp>
      </p:grpSp>
      <p:grpSp>
        <p:nvGrpSpPr>
          <p:cNvPr id="77" name="Group 16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42" name="AutoShape 16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43" name="Text Box 16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53</a:t>
              </a:r>
            </a:p>
          </p:txBody>
        </p:sp>
      </p:grpSp>
      <p:grpSp>
        <p:nvGrpSpPr>
          <p:cNvPr id="78" name="Group 16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40" name="AutoShape 16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41" name="Text Box 16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54</a:t>
              </a:r>
            </a:p>
          </p:txBody>
        </p:sp>
      </p:grpSp>
      <p:grpSp>
        <p:nvGrpSpPr>
          <p:cNvPr id="82" name="Group 17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38" name="AutoShape 17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39" name="Text Box 17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55</a:t>
              </a:r>
            </a:p>
          </p:txBody>
        </p:sp>
      </p:grpSp>
      <p:grpSp>
        <p:nvGrpSpPr>
          <p:cNvPr id="83" name="Group 17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36" name="AutoShape 17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37" name="Text Box 17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56</a:t>
              </a:r>
            </a:p>
          </p:txBody>
        </p:sp>
      </p:grpSp>
      <p:grpSp>
        <p:nvGrpSpPr>
          <p:cNvPr id="85" name="Group 17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34" name="AutoShape 17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35" name="Text Box 17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57</a:t>
              </a:r>
            </a:p>
          </p:txBody>
        </p:sp>
      </p:grpSp>
      <p:grpSp>
        <p:nvGrpSpPr>
          <p:cNvPr id="87" name="Group 17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32" name="AutoShape 18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33" name="Text Box 18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58</a:t>
              </a:r>
            </a:p>
          </p:txBody>
        </p:sp>
      </p:grpSp>
      <p:grpSp>
        <p:nvGrpSpPr>
          <p:cNvPr id="88" name="Group 18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4430" name="AutoShape 18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31" name="Text Box 18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59</a:t>
              </a:r>
            </a:p>
          </p:txBody>
        </p:sp>
      </p:grpSp>
      <p:grpSp>
        <p:nvGrpSpPr>
          <p:cNvPr id="92" name="Group 185"/>
          <p:cNvGrpSpPr>
            <a:grpSpLocks/>
          </p:cNvGrpSpPr>
          <p:nvPr/>
        </p:nvGrpSpPr>
        <p:grpSpPr bwMode="auto">
          <a:xfrm>
            <a:off x="6934200" y="1905000"/>
            <a:ext cx="1828800" cy="1600200"/>
            <a:chOff x="0" y="144"/>
            <a:chExt cx="1728" cy="1584"/>
          </a:xfrm>
        </p:grpSpPr>
        <p:sp>
          <p:nvSpPr>
            <p:cNvPr id="14428" name="AutoShape 18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4429" name="Text Box 18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60</a:t>
              </a:r>
            </a:p>
          </p:txBody>
        </p:sp>
      </p:grpSp>
      <p:graphicFrame>
        <p:nvGraphicFramePr>
          <p:cNvPr id="14338" name="Object 291"/>
          <p:cNvGraphicFramePr>
            <a:graphicFrameLocks noChangeAspect="1"/>
          </p:cNvGraphicFramePr>
          <p:nvPr/>
        </p:nvGraphicFramePr>
        <p:xfrm>
          <a:off x="4343400" y="2819400"/>
          <a:ext cx="1082842" cy="381000"/>
        </p:xfrm>
        <a:graphic>
          <a:graphicData uri="http://schemas.openxmlformats.org/presentationml/2006/ole">
            <p:oleObj spid="_x0000_s14338" name="Equation" r:id="rId11" imgW="457200" imgH="164880" progId="Equation.DSMT4">
              <p:embed/>
            </p:oleObj>
          </a:graphicData>
        </a:graphic>
      </p:graphicFrame>
      <p:graphicFrame>
        <p:nvGraphicFramePr>
          <p:cNvPr id="14339" name="Object 292"/>
          <p:cNvGraphicFramePr>
            <a:graphicFrameLocks noChangeAspect="1"/>
          </p:cNvGraphicFramePr>
          <p:nvPr/>
        </p:nvGraphicFramePr>
        <p:xfrm>
          <a:off x="4343400" y="3810000"/>
          <a:ext cx="1082842" cy="381000"/>
        </p:xfrm>
        <a:graphic>
          <a:graphicData uri="http://schemas.openxmlformats.org/presentationml/2006/ole">
            <p:oleObj spid="_x0000_s14339" name="Equation" r:id="rId12" imgW="457200" imgH="164880" progId="Equation.DSMT4">
              <p:embed/>
            </p:oleObj>
          </a:graphicData>
        </a:graphic>
      </p:graphicFrame>
      <p:graphicFrame>
        <p:nvGraphicFramePr>
          <p:cNvPr id="14340" name="Object 294"/>
          <p:cNvGraphicFramePr>
            <a:graphicFrameLocks noChangeAspect="1"/>
          </p:cNvGraphicFramePr>
          <p:nvPr/>
        </p:nvGraphicFramePr>
        <p:xfrm>
          <a:off x="4419600" y="4806874"/>
          <a:ext cx="990600" cy="374725"/>
        </p:xfrm>
        <a:graphic>
          <a:graphicData uri="http://schemas.openxmlformats.org/presentationml/2006/ole">
            <p:oleObj spid="_x0000_s14340" name="Equation" r:id="rId13" imgW="431640" imgH="164880" progId="Equation.DSMT4">
              <p:embed/>
            </p:oleObj>
          </a:graphicData>
        </a:graphic>
      </p:graphicFrame>
      <p:graphicFrame>
        <p:nvGraphicFramePr>
          <p:cNvPr id="14341" name="Object 297"/>
          <p:cNvGraphicFramePr>
            <a:graphicFrameLocks noChangeAspect="1"/>
          </p:cNvGraphicFramePr>
          <p:nvPr/>
        </p:nvGraphicFramePr>
        <p:xfrm>
          <a:off x="4419601" y="5787464"/>
          <a:ext cx="1066799" cy="397435"/>
        </p:xfrm>
        <a:graphic>
          <a:graphicData uri="http://schemas.openxmlformats.org/presentationml/2006/ole">
            <p:oleObj spid="_x0000_s14341" name="Equation" r:id="rId14" imgW="431640" imgH="16488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500"/>
                            </p:stCondLst>
                            <p:childTnLst>
                              <p:par>
                                <p:cTn id="7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8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9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9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0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6000"/>
                            </p:stCondLst>
                            <p:childTnLst>
                              <p:par>
                                <p:cTn id="20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0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8000"/>
                            </p:stCondLst>
                            <p:childTnLst>
                              <p:par>
                                <p:cTn id="2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1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4000"/>
                            </p:stCondLst>
                            <p:childTnLst>
                              <p:par>
                                <p:cTn id="22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5000"/>
                            </p:stCondLst>
                            <p:childTnLst>
                              <p:par>
                                <p:cTn id="23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6000"/>
                            </p:stCondLst>
                            <p:childTnLst>
                              <p:par>
                                <p:cTn id="23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3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8000"/>
                            </p:stCondLst>
                            <p:childTnLst>
                              <p:par>
                                <p:cTn id="24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9000"/>
                            </p:stCondLst>
                            <p:childTnLst>
                              <p:par>
                                <p:cTn id="24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1000"/>
                            </p:stCondLst>
                            <p:childTnLst>
                              <p:par>
                                <p:cTn id="24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2000"/>
                            </p:stCondLst>
                            <p:childTnLst>
                              <p:par>
                                <p:cTn id="25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5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4000"/>
                            </p:stCondLst>
                            <p:childTnLst>
                              <p:par>
                                <p:cTn id="25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5000"/>
                            </p:stCondLst>
                            <p:childTnLst>
                              <p:par>
                                <p:cTn id="26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6000"/>
                            </p:stCondLst>
                            <p:childTnLst>
                              <p:par>
                                <p:cTn id="2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7000"/>
                            </p:stCondLst>
                            <p:childTnLst>
                              <p:par>
                                <p:cTn id="26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8000"/>
                            </p:stCondLst>
                            <p:childTnLst>
                              <p:par>
                                <p:cTn id="27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9000"/>
                            </p:stCondLst>
                            <p:childTnLst>
                              <p:par>
                                <p:cTn id="27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4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4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audio>
              <p:cMediaNode>
                <p:cTn id="3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"/>
                </p:tgtEl>
              </p:cMediaNode>
            </p:audio>
            <p:audio>
              <p:cMediaNode>
                <p:cTn id="3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"/>
                </p:tgtEl>
              </p:cMediaNode>
            </p:audio>
            <p:audio>
              <p:cMediaNode>
                <p:cTn id="3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9"/>
                </p:tgtEl>
              </p:cMediaNode>
            </p:audio>
            <p:audio>
              <p:cMediaNode>
                <p:cTn id="3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"/>
                </p:tgtEl>
              </p:cMediaNode>
            </p:audio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1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E:\TUAN HAI\nam hoc 2017 -2018\giao an xac suat\HAI\ảnh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1" y="4648201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19213" y="2168525"/>
            <a:ext cx="768350" cy="3932238"/>
            <a:chOff x="-136" y="739"/>
            <a:chExt cx="484" cy="2798"/>
          </a:xfrm>
        </p:grpSpPr>
        <p:grpSp>
          <p:nvGrpSpPr>
            <p:cNvPr id="15613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5654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55" name="Rectangle 1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614" name="Group 13"/>
            <p:cNvGrpSpPr>
              <a:grpSpLocks/>
            </p:cNvGrpSpPr>
            <p:nvPr/>
          </p:nvGrpSpPr>
          <p:grpSpPr bwMode="auto">
            <a:xfrm rot="5400000">
              <a:off x="21" y="2062"/>
              <a:ext cx="175" cy="472"/>
              <a:chOff x="1843" y="99"/>
              <a:chExt cx="2039" cy="4980"/>
            </a:xfrm>
          </p:grpSpPr>
          <p:sp>
            <p:nvSpPr>
              <p:cNvPr id="39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668" y="2631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497" y="2600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584" y="3364"/>
                <a:ext cx="303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48" name="Oval 1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49" name="Oval 1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Oval 19"/>
              <p:cNvSpPr>
                <a:spLocks noChangeArrowheads="1"/>
              </p:cNvSpPr>
              <p:nvPr/>
            </p:nvSpPr>
            <p:spPr bwMode="gray">
              <a:xfrm>
                <a:off x="1795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51" name="Oval 2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Oval 21"/>
              <p:cNvSpPr>
                <a:spLocks noChangeArrowheads="1"/>
              </p:cNvSpPr>
              <p:nvPr/>
            </p:nvSpPr>
            <p:spPr bwMode="gray">
              <a:xfrm>
                <a:off x="2176" y="94"/>
                <a:ext cx="1119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53" name="Oval 2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615" name="Group 23"/>
            <p:cNvGrpSpPr>
              <a:grpSpLocks/>
            </p:cNvGrpSpPr>
            <p:nvPr/>
          </p:nvGrpSpPr>
          <p:grpSpPr bwMode="auto">
            <a:xfrm rot="5400000">
              <a:off x="24" y="1476"/>
              <a:ext cx="175" cy="472"/>
              <a:chOff x="1843" y="99"/>
              <a:chExt cx="2039" cy="4980"/>
            </a:xfrm>
          </p:grpSpPr>
          <p:sp>
            <p:nvSpPr>
              <p:cNvPr id="30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665" y="2631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494" y="2600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581" y="3364"/>
                <a:ext cx="303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39" name="Oval 2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40" name="Oval 2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Oval 29"/>
              <p:cNvSpPr>
                <a:spLocks noChangeArrowheads="1"/>
              </p:cNvSpPr>
              <p:nvPr/>
            </p:nvSpPr>
            <p:spPr bwMode="gray">
              <a:xfrm>
                <a:off x="1792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42" name="Oval 3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Oval 31"/>
              <p:cNvSpPr>
                <a:spLocks noChangeArrowheads="1"/>
              </p:cNvSpPr>
              <p:nvPr/>
            </p:nvSpPr>
            <p:spPr bwMode="gray">
              <a:xfrm>
                <a:off x="2173" y="94"/>
                <a:ext cx="1119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44" name="Oval 3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616" name="Group 33"/>
            <p:cNvGrpSpPr>
              <a:grpSpLocks/>
            </p:cNvGrpSpPr>
            <p:nvPr/>
          </p:nvGrpSpPr>
          <p:grpSpPr bwMode="auto">
            <a:xfrm rot="5400000">
              <a:off x="12" y="3214"/>
              <a:ext cx="175" cy="472"/>
              <a:chOff x="1843" y="99"/>
              <a:chExt cx="2039" cy="4980"/>
            </a:xfrm>
          </p:grpSpPr>
          <p:sp>
            <p:nvSpPr>
              <p:cNvPr id="21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683" y="2618"/>
                <a:ext cx="306" cy="23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18" y="2600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705" y="3364"/>
                <a:ext cx="303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30" name="Oval 3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31" name="Oval 3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Oval 39"/>
              <p:cNvSpPr>
                <a:spLocks noChangeArrowheads="1"/>
              </p:cNvSpPr>
              <p:nvPr/>
            </p:nvSpPr>
            <p:spPr bwMode="gray">
              <a:xfrm>
                <a:off x="1876" y="125"/>
                <a:ext cx="194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33" name="Oval 4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Oval 41"/>
              <p:cNvSpPr>
                <a:spLocks noChangeArrowheads="1"/>
              </p:cNvSpPr>
              <p:nvPr/>
            </p:nvSpPr>
            <p:spPr bwMode="gray">
              <a:xfrm>
                <a:off x="2297" y="94"/>
                <a:ext cx="1119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35" name="Oval 4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617" name="Group 43"/>
            <p:cNvGrpSpPr>
              <a:grpSpLocks/>
            </p:cNvGrpSpPr>
            <p:nvPr/>
          </p:nvGrpSpPr>
          <p:grpSpPr bwMode="auto">
            <a:xfrm rot="5400000">
              <a:off x="24" y="2638"/>
              <a:ext cx="175" cy="472"/>
              <a:chOff x="1843" y="99"/>
              <a:chExt cx="2039" cy="4980"/>
            </a:xfrm>
          </p:grpSpPr>
          <p:sp>
            <p:nvSpPr>
              <p:cNvPr id="12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669" y="2631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498" y="2600"/>
                <a:ext cx="306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585" y="3364"/>
                <a:ext cx="303" cy="22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21" name="Oval 4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22" name="Oval 4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Oval 49"/>
              <p:cNvSpPr>
                <a:spLocks noChangeArrowheads="1"/>
              </p:cNvSpPr>
              <p:nvPr/>
            </p:nvSpPr>
            <p:spPr bwMode="gray">
              <a:xfrm>
                <a:off x="1796" y="125"/>
                <a:ext cx="1908" cy="48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24" name="Oval 50"/>
              <p:cNvSpPr>
                <a:spLocks noChangeArrowheads="1"/>
              </p:cNvSpPr>
              <p:nvPr/>
            </p:nvSpPr>
            <p:spPr bwMode="gray">
              <a:xfrm>
                <a:off x="1932" y="187"/>
                <a:ext cx="1907" cy="489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Oval 51"/>
              <p:cNvSpPr>
                <a:spLocks noChangeArrowheads="1"/>
              </p:cNvSpPr>
              <p:nvPr/>
            </p:nvSpPr>
            <p:spPr bwMode="gray">
              <a:xfrm>
                <a:off x="2177" y="94"/>
                <a:ext cx="1132" cy="489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26" name="Oval 52"/>
              <p:cNvSpPr>
                <a:spLocks noChangeArrowheads="1"/>
              </p:cNvSpPr>
              <p:nvPr/>
            </p:nvSpPr>
            <p:spPr bwMode="gray">
              <a:xfrm>
                <a:off x="2337" y="187"/>
                <a:ext cx="1096" cy="489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vi-VN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AutoShape 53"/>
          <p:cNvSpPr>
            <a:spLocks noChangeArrowheads="1"/>
          </p:cNvSpPr>
          <p:nvPr/>
        </p:nvSpPr>
        <p:spPr bwMode="gray">
          <a:xfrm>
            <a:off x="1927225" y="2686050"/>
            <a:ext cx="4229100" cy="638175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AutoShape 54"/>
          <p:cNvSpPr>
            <a:spLocks noChangeArrowheads="1"/>
          </p:cNvSpPr>
          <p:nvPr/>
        </p:nvSpPr>
        <p:spPr bwMode="gray">
          <a:xfrm>
            <a:off x="2079625" y="2765425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2" name="AutoShape 55"/>
          <p:cNvSpPr>
            <a:spLocks noChangeArrowheads="1"/>
          </p:cNvSpPr>
          <p:nvPr/>
        </p:nvSpPr>
        <p:spPr bwMode="gray">
          <a:xfrm>
            <a:off x="1943100" y="3644900"/>
            <a:ext cx="4213225" cy="658813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AutoShape 56"/>
          <p:cNvSpPr>
            <a:spLocks noChangeArrowheads="1"/>
          </p:cNvSpPr>
          <p:nvPr/>
        </p:nvSpPr>
        <p:spPr bwMode="gray">
          <a:xfrm>
            <a:off x="2079625" y="3729038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gray">
          <a:xfrm>
            <a:off x="1954213" y="4687888"/>
            <a:ext cx="4202112" cy="600075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5" name="AutoShape 58"/>
          <p:cNvSpPr>
            <a:spLocks noChangeArrowheads="1"/>
          </p:cNvSpPr>
          <p:nvPr/>
        </p:nvSpPr>
        <p:spPr bwMode="gray">
          <a:xfrm>
            <a:off x="2114550" y="4718050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6" name="AutoShape 59"/>
          <p:cNvSpPr>
            <a:spLocks noChangeArrowheads="1"/>
          </p:cNvSpPr>
          <p:nvPr/>
        </p:nvSpPr>
        <p:spPr bwMode="gray">
          <a:xfrm>
            <a:off x="1962150" y="5665788"/>
            <a:ext cx="4194175" cy="735012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AutoShape 60"/>
          <p:cNvSpPr>
            <a:spLocks noChangeArrowheads="1"/>
          </p:cNvSpPr>
          <p:nvPr/>
        </p:nvSpPr>
        <p:spPr bwMode="gray">
          <a:xfrm>
            <a:off x="2114550" y="5746750"/>
            <a:ext cx="914400" cy="4953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 rot="5400000">
            <a:off x="1169194" y="2570956"/>
            <a:ext cx="992188" cy="930275"/>
            <a:chOff x="1872" y="1824"/>
            <a:chExt cx="2014" cy="1821"/>
          </a:xfrm>
        </p:grpSpPr>
        <p:sp>
          <p:nvSpPr>
            <p:cNvPr id="59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07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08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10" name="Oval 6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12" name="Oval 7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 rot="5400000">
            <a:off x="1173957" y="3523456"/>
            <a:ext cx="992188" cy="930275"/>
            <a:chOff x="1872" y="1824"/>
            <a:chExt cx="2014" cy="1821"/>
          </a:xfrm>
        </p:grpSpPr>
        <p:sp>
          <p:nvSpPr>
            <p:cNvPr id="69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98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99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01" name="Oval 7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03" name="Oval 8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 rot="5400000">
            <a:off x="1188244" y="4550569"/>
            <a:ext cx="992187" cy="930275"/>
            <a:chOff x="1872" y="1824"/>
            <a:chExt cx="2014" cy="1821"/>
          </a:xfrm>
        </p:grpSpPr>
        <p:sp>
          <p:nvSpPr>
            <p:cNvPr id="7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89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90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92" name="Oval 8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94" name="Oval 9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91"/>
          <p:cNvGrpSpPr>
            <a:grpSpLocks/>
          </p:cNvGrpSpPr>
          <p:nvPr/>
        </p:nvGrpSpPr>
        <p:grpSpPr bwMode="auto">
          <a:xfrm rot="5400000">
            <a:off x="1193007" y="5534819"/>
            <a:ext cx="992187" cy="930275"/>
            <a:chOff x="1872" y="1824"/>
            <a:chExt cx="2014" cy="1821"/>
          </a:xfrm>
        </p:grpSpPr>
        <p:sp>
          <p:nvSpPr>
            <p:cNvPr id="89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61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80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80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81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gray">
            <a:xfrm>
              <a:off x="2620" y="1911"/>
              <a:ext cx="528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83" name="Oval 98"/>
            <p:cNvSpPr>
              <a:spLocks noChangeArrowheads="1"/>
            </p:cNvSpPr>
            <p:nvPr/>
          </p:nvSpPr>
          <p:spPr bwMode="gray">
            <a:xfrm>
              <a:off x="2621" y="1912"/>
              <a:ext cx="527" cy="144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gray">
            <a:xfrm>
              <a:off x="2336" y="1911"/>
              <a:ext cx="1096" cy="1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85" name="Oval 100"/>
            <p:cNvSpPr>
              <a:spLocks noChangeArrowheads="1"/>
            </p:cNvSpPr>
            <p:nvPr/>
          </p:nvSpPr>
          <p:spPr bwMode="gray">
            <a:xfrm>
              <a:off x="2337" y="1912"/>
              <a:ext cx="1096" cy="144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9393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83313" y="27289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2FB23D14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4393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875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866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MarioGameOverNhacChuong-VA-4731955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818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3000" y="36607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1" descr="E:\TUAN HAI\nam hoc 2017 -2018\giao an xac suat\HAI\ảnh\20161207-041334-f68949ce109e6a2601206ce6f4021463-copy_480x4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37288" y="56530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42938" y="6985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Câu 4: Trong các tập hợp sau, tập hợp nào là tập rỗng?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5389" name="Title 1"/>
          <p:cNvSpPr txBox="1">
            <a:spLocks/>
          </p:cNvSpPr>
          <p:nvPr/>
        </p:nvSpPr>
        <p:spPr bwMode="auto">
          <a:xfrm>
            <a:off x="1766888" y="92075"/>
            <a:ext cx="5329237" cy="5143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TRẮC NGHIỆM</a:t>
            </a: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7010400" y="2057400"/>
            <a:ext cx="1676400" cy="1295400"/>
            <a:chOff x="0" y="144"/>
            <a:chExt cx="1810" cy="1584"/>
          </a:xfrm>
        </p:grpSpPr>
        <p:sp>
          <p:nvSpPr>
            <p:cNvPr id="15575" name="AutoShape 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76" name="Text Box 4"/>
            <p:cNvSpPr txBox="1">
              <a:spLocks noChangeArrowheads="1"/>
            </p:cNvSpPr>
            <p:nvPr/>
          </p:nvSpPr>
          <p:spPr bwMode="auto">
            <a:xfrm>
              <a:off x="82" y="144"/>
              <a:ext cx="1728" cy="1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VNI-Souvir" pitchFamily="2" charset="0"/>
                </a:rPr>
                <a:t>HEÁT GIÔØ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73" name="AutoShape 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74" name="Text Box 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FF3300"/>
                  </a:solidFill>
                  <a:latin typeface="VNI-Souvir" pitchFamily="2" charset="0"/>
                </a:rPr>
                <a:t>00</a:t>
              </a:r>
            </a:p>
          </p:txBody>
        </p:sp>
      </p:grpSp>
      <p:grpSp>
        <p:nvGrpSpPr>
          <p:cNvPr id="18" name="Group 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71" name="AutoShape 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72" name="Text Box 1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01</a:t>
              </a: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69" name="AutoShape 1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70" name="Text Box 1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02</a:t>
              </a:r>
            </a:p>
          </p:txBody>
        </p:sp>
      </p:grp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67" name="AutoShape 1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68" name="Text Box 1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03</a:t>
              </a:r>
            </a:p>
          </p:txBody>
        </p:sp>
      </p:grp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65" name="AutoShape 1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66" name="Text Box 1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04</a:t>
              </a:r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63" name="AutoShape 2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64" name="Text Box 2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05</a:t>
              </a:r>
            </a:p>
          </p:txBody>
        </p:sp>
      </p:grp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61" name="AutoShape 2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62" name="Text Box 2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06</a:t>
              </a:r>
            </a:p>
          </p:txBody>
        </p:sp>
      </p:grpSp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59" name="AutoShape 2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60" name="Text Box 2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07</a:t>
              </a:r>
            </a:p>
          </p:txBody>
        </p:sp>
      </p:grpSp>
      <p:grpSp>
        <p:nvGrpSpPr>
          <p:cNvPr id="34" name="Group 2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57" name="AutoShape 3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58" name="Text Box 3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08</a:t>
              </a:r>
            </a:p>
          </p:txBody>
        </p:sp>
      </p:grpSp>
      <p:grpSp>
        <p:nvGrpSpPr>
          <p:cNvPr id="36" name="Group 3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55" name="AutoShape 3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56" name="Text Box 3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09</a:t>
              </a:r>
            </a:p>
          </p:txBody>
        </p:sp>
      </p:grpSp>
      <p:grpSp>
        <p:nvGrpSpPr>
          <p:cNvPr id="38" name="Group 3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53" name="AutoShape 3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54" name="Text Box 3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10</a:t>
              </a:r>
            </a:p>
          </p:txBody>
        </p:sp>
      </p:grpSp>
      <p:grpSp>
        <p:nvGrpSpPr>
          <p:cNvPr id="42" name="Group 3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51" name="AutoShape 3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52" name="Text Box 4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11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49" name="AutoShape 4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50" name="Text Box 4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12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47" name="AutoShape 4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48" name="Text Box 4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13</a:t>
              </a:r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45" name="AutoShape 4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46" name="Text Box 4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14</a:t>
              </a:r>
            </a:p>
          </p:txBody>
        </p:sp>
      </p:grpSp>
      <p:grpSp>
        <p:nvGrpSpPr>
          <p:cNvPr id="48" name="Group 5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43" name="AutoShape 5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44" name="Text Box 5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15</a:t>
              </a:r>
            </a:p>
          </p:txBody>
        </p:sp>
      </p:grpSp>
      <p:grpSp>
        <p:nvGrpSpPr>
          <p:cNvPr id="49" name="Group 5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41" name="AutoShape 5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42" name="Text Box 5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16</a:t>
              </a:r>
            </a:p>
          </p:txBody>
        </p:sp>
      </p:grp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39" name="AutoShape 5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40" name="Text Box 5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17</a:t>
              </a:r>
            </a:p>
          </p:txBody>
        </p:sp>
      </p:grpSp>
      <p:grpSp>
        <p:nvGrpSpPr>
          <p:cNvPr id="62" name="Group 5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37" name="AutoShape 6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38" name="Text Box 6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18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35" name="AutoShape 6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36" name="Text Box 6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19</a:t>
              </a:r>
            </a:p>
          </p:txBody>
        </p:sp>
      </p:grpSp>
      <p:grpSp>
        <p:nvGrpSpPr>
          <p:cNvPr id="65" name="Group 6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33" name="AutoShape 6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34" name="Text Box 6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20</a:t>
              </a:r>
            </a:p>
          </p:txBody>
        </p:sp>
      </p:grpSp>
      <p:grpSp>
        <p:nvGrpSpPr>
          <p:cNvPr id="67" name="Group 6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31" name="AutoShape 6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32" name="Text Box 7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21</a:t>
              </a:r>
            </a:p>
          </p:txBody>
        </p:sp>
      </p:grpSp>
      <p:grpSp>
        <p:nvGrpSpPr>
          <p:cNvPr id="68" name="Group 7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29" name="AutoShape 7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30" name="Text Box 7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22</a:t>
              </a:r>
            </a:p>
          </p:txBody>
        </p:sp>
      </p:grpSp>
      <p:grpSp>
        <p:nvGrpSpPr>
          <p:cNvPr id="72" name="Group 7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27" name="AutoShape 7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28" name="Text Box 7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23</a:t>
              </a:r>
            </a:p>
          </p:txBody>
        </p:sp>
      </p:grpSp>
      <p:grpSp>
        <p:nvGrpSpPr>
          <p:cNvPr id="73" name="Group 7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25" name="AutoShape 7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26" name="Text Box 7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24</a:t>
              </a:r>
            </a:p>
          </p:txBody>
        </p:sp>
      </p:grpSp>
      <p:grpSp>
        <p:nvGrpSpPr>
          <p:cNvPr id="75" name="Group 8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23" name="AutoShape 8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24" name="Text Box 8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25</a:t>
              </a:r>
            </a:p>
          </p:txBody>
        </p:sp>
      </p:grpSp>
      <p:grpSp>
        <p:nvGrpSpPr>
          <p:cNvPr id="77" name="Group 8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21" name="AutoShape 8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22" name="Text Box 8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26</a:t>
              </a:r>
            </a:p>
          </p:txBody>
        </p:sp>
      </p:grpSp>
      <p:grpSp>
        <p:nvGrpSpPr>
          <p:cNvPr id="78" name="Group 8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19" name="AutoShape 8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20" name="Text Box 8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27</a:t>
              </a:r>
            </a:p>
          </p:txBody>
        </p:sp>
      </p:grpSp>
      <p:grpSp>
        <p:nvGrpSpPr>
          <p:cNvPr id="82" name="Group 8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17" name="AutoShape 9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18" name="Text Box 9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28</a:t>
              </a:r>
            </a:p>
          </p:txBody>
        </p:sp>
      </p:grpSp>
      <p:grpSp>
        <p:nvGrpSpPr>
          <p:cNvPr id="83" name="Group 9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15" name="AutoShape 9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16" name="Text Box 9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29</a:t>
              </a:r>
            </a:p>
          </p:txBody>
        </p:sp>
      </p:grpSp>
      <p:grpSp>
        <p:nvGrpSpPr>
          <p:cNvPr id="85" name="Group 9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13" name="AutoShape 9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14" name="Text Box 9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30</a:t>
              </a:r>
            </a:p>
          </p:txBody>
        </p:sp>
      </p:grpSp>
      <p:grpSp>
        <p:nvGrpSpPr>
          <p:cNvPr id="87" name="Group 9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11" name="AutoShape 9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12" name="Text Box 10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31</a:t>
              </a:r>
            </a:p>
          </p:txBody>
        </p:sp>
      </p:grpSp>
      <p:grpSp>
        <p:nvGrpSpPr>
          <p:cNvPr id="88" name="Group 10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09" name="AutoShape 10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10" name="Text Box 10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32</a:t>
              </a:r>
            </a:p>
          </p:txBody>
        </p:sp>
      </p:grpSp>
      <p:grpSp>
        <p:nvGrpSpPr>
          <p:cNvPr id="92" name="Group 10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07" name="AutoShape 10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08" name="Text Box 10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33</a:t>
              </a:r>
            </a:p>
          </p:txBody>
        </p:sp>
      </p:grpSp>
      <p:grpSp>
        <p:nvGrpSpPr>
          <p:cNvPr id="93" name="Group 10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05" name="AutoShape 10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06" name="Text Box 10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34</a:t>
              </a:r>
            </a:p>
          </p:txBody>
        </p:sp>
      </p:grpSp>
      <p:grpSp>
        <p:nvGrpSpPr>
          <p:cNvPr id="95" name="Group 11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03" name="AutoShape 11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04" name="Text Box 11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35</a:t>
              </a:r>
            </a:p>
          </p:txBody>
        </p:sp>
      </p:grpSp>
      <p:grpSp>
        <p:nvGrpSpPr>
          <p:cNvPr id="97" name="Group 11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501" name="AutoShape 11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02" name="Text Box 11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36</a:t>
              </a:r>
            </a:p>
          </p:txBody>
        </p:sp>
      </p:grpSp>
      <p:grpSp>
        <p:nvGrpSpPr>
          <p:cNvPr id="98" name="Group 11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99" name="AutoShape 11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500" name="Text Box 11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37</a:t>
              </a:r>
            </a:p>
          </p:txBody>
        </p:sp>
      </p:grpSp>
      <p:grpSp>
        <p:nvGrpSpPr>
          <p:cNvPr id="99" name="Group 11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97" name="AutoShape 12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98" name="Text Box 12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38</a:t>
              </a:r>
            </a:p>
          </p:txBody>
        </p:sp>
      </p:grpSp>
      <p:grpSp>
        <p:nvGrpSpPr>
          <p:cNvPr id="100" name="Group 12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95" name="AutoShape 12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96" name="Text Box 12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39</a:t>
              </a:r>
            </a:p>
          </p:txBody>
        </p:sp>
      </p:grpSp>
      <p:grpSp>
        <p:nvGrpSpPr>
          <p:cNvPr id="101" name="Group 12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93" name="AutoShape 12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94" name="Text Box 12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40</a:t>
              </a:r>
            </a:p>
          </p:txBody>
        </p:sp>
      </p:grpSp>
      <p:grpSp>
        <p:nvGrpSpPr>
          <p:cNvPr id="102" name="Group 12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91" name="AutoShape 12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92" name="Text Box 13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41</a:t>
              </a:r>
            </a:p>
          </p:txBody>
        </p:sp>
      </p:grpSp>
      <p:grpSp>
        <p:nvGrpSpPr>
          <p:cNvPr id="103" name="Group 13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89" name="AutoShape 13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90" name="Text Box 13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42</a:t>
              </a:r>
            </a:p>
          </p:txBody>
        </p:sp>
      </p:grpSp>
      <p:grpSp>
        <p:nvGrpSpPr>
          <p:cNvPr id="104" name="Group 13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87" name="AutoShape 13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88" name="Text Box 13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43</a:t>
              </a:r>
            </a:p>
          </p:txBody>
        </p:sp>
      </p:grpSp>
      <p:grpSp>
        <p:nvGrpSpPr>
          <p:cNvPr id="105" name="Group 13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85" name="AutoShape 13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86" name="Text Box 13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44</a:t>
              </a:r>
            </a:p>
          </p:txBody>
        </p:sp>
      </p:grpSp>
      <p:grpSp>
        <p:nvGrpSpPr>
          <p:cNvPr id="106" name="Group 14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83" name="AutoShape 14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84" name="Text Box 14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45</a:t>
              </a:r>
            </a:p>
          </p:txBody>
        </p:sp>
      </p:grpSp>
      <p:grpSp>
        <p:nvGrpSpPr>
          <p:cNvPr id="107" name="Group 14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81" name="AutoShape 14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82" name="Text Box 14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46</a:t>
              </a:r>
            </a:p>
          </p:txBody>
        </p:sp>
      </p:grpSp>
      <p:grpSp>
        <p:nvGrpSpPr>
          <p:cNvPr id="109" name="Group 14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79" name="AutoShape 14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80" name="Text Box 14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47</a:t>
              </a:r>
            </a:p>
          </p:txBody>
        </p:sp>
      </p:grpSp>
      <p:grpSp>
        <p:nvGrpSpPr>
          <p:cNvPr id="110" name="Group 14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77" name="AutoShape 15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78" name="Text Box 15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48</a:t>
              </a:r>
            </a:p>
          </p:txBody>
        </p:sp>
      </p:grpSp>
      <p:grpSp>
        <p:nvGrpSpPr>
          <p:cNvPr id="111" name="Group 15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75" name="AutoShape 15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76" name="Text Box 15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49</a:t>
              </a:r>
            </a:p>
          </p:txBody>
        </p:sp>
      </p:grpSp>
      <p:grpSp>
        <p:nvGrpSpPr>
          <p:cNvPr id="112" name="Group 155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73" name="AutoShape 15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74" name="Text Box 15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50</a:t>
              </a:r>
            </a:p>
          </p:txBody>
        </p:sp>
      </p:grpSp>
      <p:grpSp>
        <p:nvGrpSpPr>
          <p:cNvPr id="113" name="Group 158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71" name="AutoShape 159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72" name="Text Box 160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51</a:t>
              </a:r>
            </a:p>
          </p:txBody>
        </p:sp>
      </p:grpSp>
      <p:grpSp>
        <p:nvGrpSpPr>
          <p:cNvPr id="114" name="Group 161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69" name="AutoShape 162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70" name="Text Box 163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52</a:t>
              </a:r>
            </a:p>
          </p:txBody>
        </p:sp>
      </p:grpSp>
      <p:grpSp>
        <p:nvGrpSpPr>
          <p:cNvPr id="115" name="Group 164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67" name="AutoShape 165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68" name="Text Box 166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53</a:t>
              </a:r>
            </a:p>
          </p:txBody>
        </p:sp>
      </p:grpSp>
      <p:grpSp>
        <p:nvGrpSpPr>
          <p:cNvPr id="116" name="Group 167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65" name="AutoShape 168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66" name="Text Box 169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54</a:t>
              </a:r>
            </a:p>
          </p:txBody>
        </p:sp>
      </p:grpSp>
      <p:grpSp>
        <p:nvGrpSpPr>
          <p:cNvPr id="117" name="Group 170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63" name="AutoShape 171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64" name="Text Box 172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55</a:t>
              </a:r>
            </a:p>
          </p:txBody>
        </p:sp>
      </p:grpSp>
      <p:grpSp>
        <p:nvGrpSpPr>
          <p:cNvPr id="118" name="Group 173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61" name="AutoShape 174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62" name="Text Box 175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56</a:t>
              </a:r>
            </a:p>
          </p:txBody>
        </p:sp>
      </p:grpSp>
      <p:grpSp>
        <p:nvGrpSpPr>
          <p:cNvPr id="119" name="Group 176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59" name="AutoShape 177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60" name="Text Box 178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57</a:t>
              </a:r>
            </a:p>
          </p:txBody>
        </p:sp>
      </p:grpSp>
      <p:grpSp>
        <p:nvGrpSpPr>
          <p:cNvPr id="120" name="Group 179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57" name="AutoShape 180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58" name="Text Box 181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58</a:t>
              </a:r>
            </a:p>
          </p:txBody>
        </p:sp>
      </p:grpSp>
      <p:grpSp>
        <p:nvGrpSpPr>
          <p:cNvPr id="121" name="Group 182"/>
          <p:cNvGrpSpPr>
            <a:grpSpLocks/>
          </p:cNvGrpSpPr>
          <p:nvPr/>
        </p:nvGrpSpPr>
        <p:grpSpPr bwMode="auto">
          <a:xfrm>
            <a:off x="7010400" y="2057400"/>
            <a:ext cx="1600200" cy="1295400"/>
            <a:chOff x="0" y="144"/>
            <a:chExt cx="1728" cy="1584"/>
          </a:xfrm>
        </p:grpSpPr>
        <p:sp>
          <p:nvSpPr>
            <p:cNvPr id="15455" name="AutoShape 183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56" name="Text Box 184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59</a:t>
              </a:r>
            </a:p>
          </p:txBody>
        </p:sp>
      </p:grpSp>
      <p:grpSp>
        <p:nvGrpSpPr>
          <p:cNvPr id="122" name="Group 185"/>
          <p:cNvGrpSpPr>
            <a:grpSpLocks/>
          </p:cNvGrpSpPr>
          <p:nvPr/>
        </p:nvGrpSpPr>
        <p:grpSpPr bwMode="auto">
          <a:xfrm>
            <a:off x="6934200" y="1905000"/>
            <a:ext cx="1828800" cy="1600200"/>
            <a:chOff x="0" y="144"/>
            <a:chExt cx="1728" cy="1584"/>
          </a:xfrm>
        </p:grpSpPr>
        <p:sp>
          <p:nvSpPr>
            <p:cNvPr id="15453" name="AutoShape 186"/>
            <p:cNvSpPr>
              <a:spLocks noChangeArrowheads="1"/>
            </p:cNvSpPr>
            <p:nvPr/>
          </p:nvSpPr>
          <p:spPr bwMode="auto">
            <a:xfrm>
              <a:off x="0" y="144"/>
              <a:ext cx="1728" cy="1584"/>
            </a:xfrm>
            <a:prstGeom prst="star32">
              <a:avLst>
                <a:gd name="adj" fmla="val 37500"/>
              </a:avLst>
            </a:prstGeom>
            <a:solidFill>
              <a:srgbClr val="FFCC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3600"/>
            </a:p>
          </p:txBody>
        </p:sp>
        <p:sp>
          <p:nvSpPr>
            <p:cNvPr id="15454" name="Text Box 187"/>
            <p:cNvSpPr txBox="1">
              <a:spLocks noChangeArrowheads="1"/>
            </p:cNvSpPr>
            <p:nvPr/>
          </p:nvSpPr>
          <p:spPr bwMode="auto">
            <a:xfrm>
              <a:off x="384" y="576"/>
              <a:ext cx="96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3300"/>
                  </a:solidFill>
                  <a:latin typeface="VNI-Souvir" pitchFamily="2" charset="0"/>
                </a:rPr>
                <a:t>60</a:t>
              </a:r>
            </a:p>
          </p:txBody>
        </p:sp>
      </p:grpSp>
      <p:graphicFrame>
        <p:nvGraphicFramePr>
          <p:cNvPr id="15363" name="Object 293"/>
          <p:cNvGraphicFramePr>
            <a:graphicFrameLocks noChangeAspect="1"/>
          </p:cNvGraphicFramePr>
          <p:nvPr/>
        </p:nvGraphicFramePr>
        <p:xfrm>
          <a:off x="3200400" y="2743200"/>
          <a:ext cx="2590800" cy="533400"/>
        </p:xfrm>
        <a:graphic>
          <a:graphicData uri="http://schemas.openxmlformats.org/presentationml/2006/ole">
            <p:oleObj spid="_x0000_s15363" name="Equation" r:id="rId11" imgW="1244520" imgH="279360" progId="Equation.DSMT4">
              <p:embed/>
            </p:oleObj>
          </a:graphicData>
        </a:graphic>
      </p:graphicFrame>
      <p:graphicFrame>
        <p:nvGraphicFramePr>
          <p:cNvPr id="15364" name="Object 294"/>
          <p:cNvGraphicFramePr>
            <a:graphicFrameLocks noChangeAspect="1"/>
          </p:cNvGraphicFramePr>
          <p:nvPr/>
        </p:nvGraphicFramePr>
        <p:xfrm>
          <a:off x="3200400" y="3733800"/>
          <a:ext cx="2590800" cy="457200"/>
        </p:xfrm>
        <a:graphic>
          <a:graphicData uri="http://schemas.openxmlformats.org/presentationml/2006/ole">
            <p:oleObj spid="_x0000_s15364" name="Equation" r:id="rId12" imgW="1600200" imgH="253800" progId="Equation.DSMT4">
              <p:embed/>
            </p:oleObj>
          </a:graphicData>
        </a:graphic>
      </p:graphicFrame>
      <p:graphicFrame>
        <p:nvGraphicFramePr>
          <p:cNvPr id="15365" name="Object 295"/>
          <p:cNvGraphicFramePr>
            <a:graphicFrameLocks noChangeAspect="1"/>
          </p:cNvGraphicFramePr>
          <p:nvPr/>
        </p:nvGraphicFramePr>
        <p:xfrm>
          <a:off x="3200400" y="4724400"/>
          <a:ext cx="2514600" cy="533400"/>
        </p:xfrm>
        <a:graphic>
          <a:graphicData uri="http://schemas.openxmlformats.org/presentationml/2006/ole">
            <p:oleObj spid="_x0000_s15365" name="Equation" r:id="rId13" imgW="1625400" imgH="279360" progId="Equation.DSMT4">
              <p:embed/>
            </p:oleObj>
          </a:graphicData>
        </a:graphic>
      </p:graphicFrame>
      <p:graphicFrame>
        <p:nvGraphicFramePr>
          <p:cNvPr id="15366" name="Object 296"/>
          <p:cNvGraphicFramePr>
            <a:graphicFrameLocks noChangeAspect="1"/>
          </p:cNvGraphicFramePr>
          <p:nvPr/>
        </p:nvGraphicFramePr>
        <p:xfrm>
          <a:off x="3200400" y="5791200"/>
          <a:ext cx="2819400" cy="533400"/>
        </p:xfrm>
        <a:graphic>
          <a:graphicData uri="http://schemas.openxmlformats.org/presentationml/2006/ole">
            <p:oleObj spid="_x0000_s15366" name="Equation" r:id="rId14" imgW="1841400" imgH="27936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8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9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9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0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6000"/>
                            </p:stCondLst>
                            <p:childTnLst>
                              <p:par>
                                <p:cTn id="20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0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8000"/>
                            </p:stCondLst>
                            <p:childTnLst>
                              <p:par>
                                <p:cTn id="2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1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4000"/>
                            </p:stCondLst>
                            <p:childTnLst>
                              <p:par>
                                <p:cTn id="22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5000"/>
                            </p:stCondLst>
                            <p:childTnLst>
                              <p:par>
                                <p:cTn id="23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6000"/>
                            </p:stCondLst>
                            <p:childTnLst>
                              <p:par>
                                <p:cTn id="23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3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8000"/>
                            </p:stCondLst>
                            <p:childTnLst>
                              <p:par>
                                <p:cTn id="24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9000"/>
                            </p:stCondLst>
                            <p:childTnLst>
                              <p:par>
                                <p:cTn id="24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1000"/>
                            </p:stCondLst>
                            <p:childTnLst>
                              <p:par>
                                <p:cTn id="24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2000"/>
                            </p:stCondLst>
                            <p:childTnLst>
                              <p:par>
                                <p:cTn id="25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5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4000"/>
                            </p:stCondLst>
                            <p:childTnLst>
                              <p:par>
                                <p:cTn id="25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5000"/>
                            </p:stCondLst>
                            <p:childTnLst>
                              <p:par>
                                <p:cTn id="26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6000"/>
                            </p:stCondLst>
                            <p:childTnLst>
                              <p:par>
                                <p:cTn id="2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7000"/>
                            </p:stCondLst>
                            <p:childTnLst>
                              <p:par>
                                <p:cTn id="26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8000"/>
                            </p:stCondLst>
                            <p:childTnLst>
                              <p:par>
                                <p:cTn id="27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9000"/>
                            </p:stCondLst>
                            <p:childTnLst>
                              <p:par>
                                <p:cTn id="27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4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4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audio>
              <p:cMediaNode>
                <p:cTn id="3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"/>
                </p:tgtEl>
              </p:cMediaNode>
            </p:audio>
            <p:audio>
              <p:cMediaNode>
                <p:cTn id="3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"/>
                </p:tgtEl>
              </p:cMediaNode>
            </p:audio>
            <p:audio>
              <p:cMediaNode>
                <p:cTn id="3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9"/>
                </p:tgtEl>
              </p:cMediaNode>
            </p:audio>
            <p:audio>
              <p:cMediaNode>
                <p:cTn id="3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"/>
                </p:tgtEl>
              </p:cMediaNode>
            </p:audio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10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868363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381000" y="1066800"/>
            <a:ext cx="54403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-Làm bài 1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trang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18 SGK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-Chuẩn bị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trước các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phần tiếp theo của bài học</a:t>
            </a:r>
          </a:p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24"/>
          <p:cNvSpPr>
            <a:spLocks noChangeArrowheads="1"/>
          </p:cNvSpPr>
          <p:nvPr/>
        </p:nvSpPr>
        <p:spPr bwMode="auto">
          <a:xfrm>
            <a:off x="304800" y="2090738"/>
            <a:ext cx="8610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en-US" sz="2400">
              <a:latin typeface=".VnTime" pitchFamily="34" charset="0"/>
            </a:endParaRPr>
          </a:p>
          <a:p>
            <a:pPr algn="just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22532" name="Picture 4" descr="1443080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1625" y="2022475"/>
            <a:ext cx="85484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smtClean="0">
                <a:ln>
                  <a:solidFill>
                    <a:schemeClr val="tx1">
                      <a:alpha val="11000"/>
                    </a:schemeClr>
                  </a:solidFill>
                </a:ln>
                <a:solidFill>
                  <a:schemeClr val="bg1"/>
                </a:solidFill>
                <a:effectLst>
                  <a:outerShdw blurRad="292100" dist="50800" dir="2820000" algn="ctr" rotWithShape="0">
                    <a:srgbClr val="000000">
                      <a:alpha val="82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CÁC THẦY CÔ VÀ CÁC EM HỌC SINH</a:t>
            </a:r>
            <a:endParaRPr lang="en-US" sz="2800" b="1" dirty="0">
              <a:ln>
                <a:solidFill>
                  <a:schemeClr val="tx1">
                    <a:alpha val="11000"/>
                  </a:schemeClr>
                </a:solidFill>
              </a:ln>
              <a:solidFill>
                <a:schemeClr val="bg1"/>
              </a:solidFill>
              <a:effectLst>
                <a:outerShdw blurRad="292100" dist="50800" dir="2820000" algn="ctr" rotWithShape="0">
                  <a:srgbClr val="000000">
                    <a:alpha val="82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vi-VN" smtClean="0"/>
              <a:t>time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 tmFilter="0,0; .5, 0; 1, 1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utoUpdateAnimBg="0"/>
      <p:bldP spid="18438" grpId="1"/>
      <p:bldP spid="18438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FF3399"/>
                </a:solidFill>
                <a:latin typeface="Times New Roman" pitchFamily="18" charset="0"/>
              </a:rPr>
              <a:t>NHIỆT LIỆT CHÀO MỪNG QUÝ THẦY CÔ GIÁO ĐẾN DỰ GIỜ LỚP 10C1 </a:t>
            </a:r>
          </a:p>
        </p:txBody>
      </p:sp>
      <p:pic>
        <p:nvPicPr>
          <p:cNvPr id="18435" name="Picture 3" descr="firewo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3" y="1884363"/>
            <a:ext cx="800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666750" y="2632075"/>
            <a:ext cx="187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39725" y="755650"/>
            <a:ext cx="83439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6111875"/>
            <a:ext cx="937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3429000" y="5791200"/>
            <a:ext cx="187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3429000" y="5959475"/>
            <a:ext cx="2593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152400" y="76200"/>
          <a:ext cx="1981200" cy="1973263"/>
        </p:xfrm>
        <a:graphic>
          <a:graphicData uri="http://schemas.openxmlformats.org/presentationml/2006/ole">
            <p:oleObj spid="_x0000_s1026" name="Clip" r:id="rId3" imgW="1278360" imgH="1274040" progId="">
              <p:embed/>
            </p:oleObj>
          </a:graphicData>
        </a:graphic>
      </p:graphicFrame>
      <p:sp>
        <p:nvSpPr>
          <p:cNvPr id="1039" name="WordArt 14"/>
          <p:cNvSpPr>
            <a:spLocks noChangeArrowheads="1" noChangeShapeType="1" noTextEdit="1"/>
          </p:cNvSpPr>
          <p:nvPr/>
        </p:nvSpPr>
        <p:spPr bwMode="auto">
          <a:xfrm>
            <a:off x="228600" y="2743200"/>
            <a:ext cx="8610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 HỢP.CÁC PHÉP TOÁN TRÊN TẬP HỢP</a:t>
            </a:r>
          </a:p>
        </p:txBody>
      </p: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6648450" y="4267200"/>
          <a:ext cx="2286000" cy="2093913"/>
        </p:xfrm>
        <a:graphic>
          <a:graphicData uri="http://schemas.openxmlformats.org/presentationml/2006/ole">
            <p:oleObj spid="_x0000_s1027" name="Clip" r:id="rId4" imgW="1999440" imgH="1831320" progId="">
              <p:embed/>
            </p:oleObj>
          </a:graphicData>
        </a:graphic>
      </p:graphicFrame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3505200" y="3962400"/>
            <a:ext cx="1600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19050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( Tiết 1 )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z="3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MỞ ĐẦU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8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1. Nêu ví dụ về tập hợp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phần tử của tập hợp,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kí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hiệu tập hợp.</a:t>
            </a:r>
            <a:endParaRPr lang="vi-VN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04800" y="1905000"/>
            <a:ext cx="853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2. Nêu các cách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viết cho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một tập hợp, cách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minh họa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hợp.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57200" y="22860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 sz="2400" i="1">
              <a:latin typeface=".VnTime" pitchFamily="34" charset="0"/>
            </a:endParaRPr>
          </a:p>
        </p:txBody>
      </p:sp>
      <p:sp>
        <p:nvSpPr>
          <p:cNvPr id="194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09600" y="22860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endParaRPr lang="vi-VN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i="1" dirty="0">
              <a:latin typeface=".VnTime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57200" y="2971800"/>
            <a:ext cx="853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vi-VN" sz="240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vi-VN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i="1" dirty="0">
              <a:latin typeface=".VnTime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04800" y="27432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3. Cho tập A  như hình bên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a)Viết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tập A bằng cách liệt kê các phần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tử 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b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Nêu phần tử không thuộc tập hợp A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43200" y="4495800"/>
            <a:ext cx="4343400" cy="1752600"/>
            <a:chOff x="2743200" y="4495800"/>
            <a:chExt cx="4343400" cy="1752600"/>
          </a:xfrm>
        </p:grpSpPr>
        <p:sp>
          <p:nvSpPr>
            <p:cNvPr id="12" name="Oval 11"/>
            <p:cNvSpPr/>
            <p:nvPr/>
          </p:nvSpPr>
          <p:spPr>
            <a:xfrm>
              <a:off x="2743200" y="4648200"/>
              <a:ext cx="3810000" cy="1600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19800" y="4572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4495800"/>
              <a:ext cx="685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67200" y="5029200"/>
              <a:ext cx="685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 b</a:t>
              </a:r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81600" y="4876800"/>
              <a:ext cx="685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 c</a:t>
              </a:r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00800" y="5181600"/>
              <a:ext cx="685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 d</a:t>
              </a:r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build="p" autoUpdateAnimBg="0"/>
      <p:bldP spid="29704" grpId="0" build="p" autoUpdateAnimBg="0"/>
      <p:bldP spid="19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z="3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MỞ ĐẦU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800" y="762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4. Cho tập hợp B gồm các số tự nhiên có một chữ số và chia hết cho 2. Viết tập hợp B theo 2 cách</a:t>
            </a:r>
          </a:p>
          <a:p>
            <a:endParaRPr lang="vi-VN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57200" y="22860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 sz="2400" i="1">
              <a:latin typeface=".VnTime" pitchFamily="34" charset="0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52400" y="28956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endParaRPr lang="vi-VN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i="1" dirty="0">
              <a:latin typeface=".VnTime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57200" y="2971800"/>
            <a:ext cx="853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vi-VN" sz="240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vi-VN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i="1" dirty="0">
              <a:latin typeface=".VnTime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04800" y="24384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5. Nêu số phần tử của mỗi tập hợp sau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vi-VN" sz="24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1905000" y="2971800"/>
          <a:ext cx="1676400" cy="1309688"/>
        </p:xfrm>
        <a:graphic>
          <a:graphicData uri="http://schemas.openxmlformats.org/presentationml/2006/ole">
            <p:oleObj spid="_x0000_s2050" name="Equation" r:id="rId4" imgW="1295280" imgH="799920" progId="Equation.DSMT4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648200" y="4191000"/>
            <a:ext cx="3962400" cy="1447800"/>
            <a:chOff x="4648200" y="4191000"/>
            <a:chExt cx="3962400" cy="1447800"/>
          </a:xfrm>
        </p:grpSpPr>
        <p:sp>
          <p:nvSpPr>
            <p:cNvPr id="12" name="Oval 11"/>
            <p:cNvSpPr/>
            <p:nvPr/>
          </p:nvSpPr>
          <p:spPr>
            <a:xfrm>
              <a:off x="4648200" y="4191000"/>
              <a:ext cx="3962400" cy="1447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29200" y="4495800"/>
              <a:ext cx="3124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Vậy thế nào là tập rỗng?</a:t>
              </a:r>
              <a:endParaRPr lang="vi-VN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build="p" autoUpdateAnimBg="0"/>
      <p:bldP spid="1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HỢP. CÁC PHÉP TOÁN TẬP HỢP</a:t>
            </a:r>
            <a:endParaRPr lang="vi-VN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609600"/>
          </a:xfrm>
        </p:spPr>
        <p:txBody>
          <a:bodyPr/>
          <a:lstStyle/>
          <a:p>
            <a:pPr marL="609600" indent="-609600" eaLnBrk="1" hangingPunct="1">
              <a:buFontTx/>
              <a:buAutoNum type="romanUcPeriod"/>
            </a:pPr>
            <a:r>
              <a:rPr lang="en-US" sz="2400" b="1" dirty="0" err="1" smtClean="0">
                <a:latin typeface=".VnTime" pitchFamily="34" charset="0"/>
              </a:rPr>
              <a:t>T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romanUcPeriod"/>
            </a:pPr>
            <a:endParaRPr lang="en-US" sz="2400" b="1" dirty="0" smtClean="0">
              <a:latin typeface=".VnTime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US" sz="2400" dirty="0" smtClean="0">
              <a:latin typeface=".VnTime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8600" y="3200400"/>
            <a:ext cx="2057400" cy="1371600"/>
            <a:chOff x="609600" y="3200400"/>
            <a:chExt cx="2057400" cy="1371600"/>
          </a:xfrm>
        </p:grpSpPr>
        <p:sp>
          <p:nvSpPr>
            <p:cNvPr id="17" name="Oval 16"/>
            <p:cNvSpPr/>
            <p:nvPr/>
          </p:nvSpPr>
          <p:spPr>
            <a:xfrm>
              <a:off x="609600" y="3200400"/>
              <a:ext cx="2057400" cy="137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0" y="3505200"/>
              <a:ext cx="1752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smtClean="0">
                  <a:latin typeface="Times New Roman" pitchFamily="18" charset="0"/>
                </a:rPr>
                <a:t>Tập hợp</a:t>
              </a:r>
            </a:p>
            <a:p>
              <a:pPr algn="ctr"/>
              <a:r>
                <a:rPr lang="vi-VN" sz="2400" smtClean="0">
                  <a:latin typeface="Times New Roman" pitchFamily="18" charset="0"/>
                </a:rPr>
                <a:t>A</a:t>
              </a:r>
              <a:endParaRPr lang="vi-VN" sz="2400">
                <a:latin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76600" y="3314700"/>
            <a:ext cx="2514600" cy="1143000"/>
            <a:chOff x="3429000" y="3276600"/>
            <a:chExt cx="2514600" cy="1143000"/>
          </a:xfrm>
        </p:grpSpPr>
        <p:sp>
          <p:nvSpPr>
            <p:cNvPr id="20" name="Rounded Rectangle 19"/>
            <p:cNvSpPr/>
            <p:nvPr/>
          </p:nvSpPr>
          <p:spPr>
            <a:xfrm>
              <a:off x="3429000" y="3276600"/>
              <a:ext cx="25146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81400" y="3429000"/>
              <a:ext cx="213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smtClean="0">
                  <a:latin typeface="Times New Roman" pitchFamily="18" charset="0"/>
                </a:rPr>
                <a:t>Các cách viết</a:t>
              </a:r>
            </a:p>
            <a:p>
              <a:pPr algn="ctr"/>
              <a:r>
                <a:rPr lang="vi-VN" sz="2400" smtClean="0">
                  <a:latin typeface="Times New Roman" pitchFamily="18" charset="0"/>
                </a:rPr>
                <a:t>1 tập hợp</a:t>
              </a:r>
              <a:endParaRPr lang="vi-VN" sz="2400">
                <a:latin typeface="Times New Roman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55900" y="1676400"/>
            <a:ext cx="3812674" cy="1396663"/>
            <a:chOff x="2819400" y="1676400"/>
            <a:chExt cx="3812674" cy="1396663"/>
          </a:xfrm>
        </p:grpSpPr>
        <p:grpSp>
          <p:nvGrpSpPr>
            <p:cNvPr id="35" name="Group 22"/>
            <p:cNvGrpSpPr/>
            <p:nvPr/>
          </p:nvGrpSpPr>
          <p:grpSpPr>
            <a:xfrm>
              <a:off x="2819400" y="1828800"/>
              <a:ext cx="3505200" cy="1143000"/>
              <a:chOff x="3429000" y="3276600"/>
              <a:chExt cx="2514600" cy="1143000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3429000" y="3276600"/>
                <a:ext cx="2514600" cy="1143000"/>
              </a:xfrm>
              <a:prstGeom prst="roundRect">
                <a:avLst/>
              </a:prstGeom>
              <a:ln>
                <a:solidFill>
                  <a:srgbClr val="89A4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581400" y="3429000"/>
                <a:ext cx="88623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smtClean="0">
                    <a:latin typeface="Times New Roman" pitchFamily="18" charset="0"/>
                    <a:cs typeface="Times New Roman" pitchFamily="18" charset="0"/>
                  </a:rPr>
                  <a:t>a∈A</a:t>
                </a:r>
              </a:p>
              <a:p>
                <a:r>
                  <a:rPr lang="vi-VN" sz="2400" smtClean="0">
                    <a:latin typeface="Times New Roman" pitchFamily="18" charset="0"/>
                    <a:cs typeface="Times New Roman" pitchFamily="18" charset="0"/>
                  </a:rPr>
                  <a:t>b∉A</a:t>
                </a:r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6" name="Group 25"/>
            <p:cNvGrpSpPr/>
            <p:nvPr/>
          </p:nvGrpSpPr>
          <p:grpSpPr>
            <a:xfrm>
              <a:off x="4724400" y="1676400"/>
              <a:ext cx="1907674" cy="1396663"/>
              <a:chOff x="2743200" y="3858491"/>
              <a:chExt cx="6396318" cy="2920295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743200" y="4648200"/>
                <a:ext cx="3810000" cy="16002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320117" y="4336473"/>
                <a:ext cx="1577787" cy="96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vi-VN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998694" y="3858491"/>
                <a:ext cx="2048436" cy="2123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064623" y="4655127"/>
                <a:ext cx="3074895" cy="2123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2743200" y="4724400"/>
            <a:ext cx="3581400" cy="1143000"/>
            <a:chOff x="3429000" y="3276600"/>
            <a:chExt cx="2514600" cy="1143000"/>
          </a:xfrm>
        </p:grpSpPr>
        <p:sp>
          <p:nvSpPr>
            <p:cNvPr id="44" name="Rounded Rectangle 43"/>
            <p:cNvSpPr/>
            <p:nvPr/>
          </p:nvSpPr>
          <p:spPr>
            <a:xfrm>
              <a:off x="3429000" y="3276600"/>
              <a:ext cx="25146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81400" y="3429000"/>
              <a:ext cx="213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smtClean="0">
                  <a:latin typeface="Times New Roman" pitchFamily="18" charset="0"/>
                  <a:cs typeface="Times New Roman" pitchFamily="18" charset="0"/>
                </a:rPr>
                <a:t>Tập ∅: Tập hợp không chứa phần tử nào</a:t>
              </a:r>
              <a:endParaRPr lang="vi-VN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705600" y="2743200"/>
            <a:ext cx="2200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Liệt kê các</a:t>
            </a:r>
          </a:p>
          <a:p>
            <a:pPr algn="ctr"/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phần tử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05600" y="3810000"/>
            <a:ext cx="2200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Chỉ ra tính chất</a:t>
            </a:r>
          </a:p>
          <a:p>
            <a:pPr algn="ctr"/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đặc trưng cho</a:t>
            </a:r>
          </a:p>
          <a:p>
            <a:pPr algn="ctr"/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các phần tử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hape 51"/>
          <p:cNvCxnSpPr>
            <a:stCxn id="17" idx="0"/>
            <a:endCxn id="41" idx="1"/>
          </p:cNvCxnSpPr>
          <p:nvPr/>
        </p:nvCxnSpPr>
        <p:spPr>
          <a:xfrm rot="5400000" flipH="1" flipV="1">
            <a:off x="1606550" y="2051050"/>
            <a:ext cx="800100" cy="1498600"/>
          </a:xfrm>
          <a:prstGeom prst="curvedConnector2">
            <a:avLst/>
          </a:prstGeom>
          <a:ln w="31750">
            <a:solidFill>
              <a:srgbClr val="89A4A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17" idx="4"/>
            <a:endCxn id="44" idx="1"/>
          </p:cNvCxnSpPr>
          <p:nvPr/>
        </p:nvCxnSpPr>
        <p:spPr>
          <a:xfrm rot="16200000" flipH="1">
            <a:off x="1638300" y="4191000"/>
            <a:ext cx="723900" cy="1485900"/>
          </a:xfrm>
          <a:prstGeom prst="curvedConnector2">
            <a:avLst/>
          </a:prstGeom>
          <a:ln w="31750">
            <a:solidFill>
              <a:srgbClr val="89A4A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7" idx="6"/>
            <a:endCxn id="20" idx="1"/>
          </p:cNvCxnSpPr>
          <p:nvPr/>
        </p:nvCxnSpPr>
        <p:spPr>
          <a:xfrm>
            <a:off x="2286000" y="3886200"/>
            <a:ext cx="990600" cy="0"/>
          </a:xfrm>
          <a:prstGeom prst="straightConnector1">
            <a:avLst/>
          </a:prstGeom>
          <a:ln w="31750">
            <a:solidFill>
              <a:srgbClr val="89A4A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5791200" y="3124200"/>
            <a:ext cx="1295400" cy="533400"/>
          </a:xfrm>
          <a:prstGeom prst="straightConnector1">
            <a:avLst/>
          </a:prstGeom>
          <a:ln w="31750">
            <a:solidFill>
              <a:srgbClr val="89A4A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791200" y="4038600"/>
            <a:ext cx="990600" cy="228600"/>
          </a:xfrm>
          <a:prstGeom prst="straightConnector1">
            <a:avLst/>
          </a:prstGeom>
          <a:ln w="31750">
            <a:solidFill>
              <a:srgbClr val="89A4A7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HỢP. CÁC PHÉP TOÁN TẬP HỢP</a:t>
            </a:r>
            <a:endParaRPr lang="vi-VN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1981200"/>
          </a:xfrm>
        </p:spPr>
        <p:txBody>
          <a:bodyPr/>
          <a:lstStyle/>
          <a:p>
            <a:pPr marL="609600" indent="-609600" eaLnBrk="1" hangingPunct="1">
              <a:buFontTx/>
              <a:buAutoNum type="romanUcPeriod"/>
            </a:pPr>
            <a:r>
              <a:rPr lang="en-US" sz="2400" b="1" smtClean="0">
                <a:latin typeface=".VnTime" pitchFamily="34" charset="0"/>
              </a:rPr>
              <a:t>T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ập hợp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Luyện tập: Trong các tập sau, tập nào là tập rỗng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.VnTime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733800" y="2286000"/>
          <a:ext cx="2133600" cy="990600"/>
        </p:xfrm>
        <a:graphic>
          <a:graphicData uri="http://schemas.openxmlformats.org/presentationml/2006/ole">
            <p:oleObj spid="_x0000_s4098" name="Equation" r:id="rId3" imgW="143496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HỢP. CÁC PHÉP TOÁN TẬP HỢP</a:t>
            </a:r>
            <a:endParaRPr lang="vi-VN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81534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Hoạt động (Nhóm đôi theo bàn)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Cho 2 tập hợp: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a)Viết A,B bằng cách liệt kê các phần tử.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b) Mỗi phần tử của tập hợp A có thuộc tập hợp B không?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209800" y="2722562"/>
          <a:ext cx="4454525" cy="477838"/>
        </p:xfrm>
        <a:graphic>
          <a:graphicData uri="http://schemas.openxmlformats.org/presentationml/2006/ole">
            <p:oleObj spid="_x0000_s5122" name="Equation" r:id="rId3" imgW="29970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HỢP. CÁC PHÉP TOÁN TẬP HỢP</a:t>
            </a:r>
            <a:endParaRPr lang="vi-VN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229600" cy="4953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II.Tập con và tập hợp bằng nhau</a:t>
            </a:r>
          </a:p>
          <a:p>
            <a:pPr marL="609600" indent="-609600" eaLnBrk="1" hangingPunct="1"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1. Tập con</a:t>
            </a:r>
          </a:p>
          <a:p>
            <a:pPr marL="609600" indent="-609600" eaLnBrk="1" hangingPunct="1"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Định nghĩa</a:t>
            </a:r>
          </a:p>
          <a:p>
            <a:pPr marL="0" indent="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Nếu mọi phần tử của tập hợp A đều là phần tử của tập hợp B thì ta nói A là tập con của B ( hay A chứa trong B)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*Kí hiệu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Quy ước: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Chú ý: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*Tính chất: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984375" y="3394365"/>
          <a:ext cx="685800" cy="304800"/>
        </p:xfrm>
        <a:graphic>
          <a:graphicData uri="http://schemas.openxmlformats.org/presentationml/2006/ole">
            <p:oleObj spid="_x0000_s6146" name="Equation" r:id="rId3" imgW="431640" imgH="164880" progId="Equation.DSMT4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984374" y="3851565"/>
          <a:ext cx="1139826" cy="381000"/>
        </p:xfrm>
        <a:graphic>
          <a:graphicData uri="http://schemas.openxmlformats.org/presentationml/2006/ole">
            <p:oleObj spid="_x0000_s6147" name="Equation" r:id="rId4" imgW="711000" imgH="203040" progId="Equation.DSMT4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908175" y="4260275"/>
          <a:ext cx="3349625" cy="457200"/>
        </p:xfrm>
        <a:graphic>
          <a:graphicData uri="http://schemas.openxmlformats.org/presentationml/2006/ole">
            <p:oleObj spid="_x0000_s6148" name="Equation" r:id="rId5" imgW="1917360" imgH="253800" progId="Equation.DSMT4">
              <p:embed/>
            </p:oleObj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2039784" y="4738256"/>
          <a:ext cx="2125679" cy="1239980"/>
        </p:xfrm>
        <a:graphic>
          <a:graphicData uri="http://schemas.openxmlformats.org/presentationml/2006/ole">
            <p:oleObj spid="_x0000_s6149" name="Equation" r:id="rId6" imgW="1180800" imgH="685800" progId="Equation.DSMT4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867400" y="3505200"/>
            <a:ext cx="2133600" cy="1295400"/>
            <a:chOff x="5562600" y="3733800"/>
            <a:chExt cx="2133600" cy="1295400"/>
          </a:xfrm>
        </p:grpSpPr>
        <p:sp>
          <p:nvSpPr>
            <p:cNvPr id="9" name="Oval 8"/>
            <p:cNvSpPr/>
            <p:nvPr/>
          </p:nvSpPr>
          <p:spPr>
            <a:xfrm>
              <a:off x="5562600" y="3733800"/>
              <a:ext cx="2133600" cy="1295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" name="Oval 9"/>
            <p:cNvSpPr/>
            <p:nvPr/>
          </p:nvSpPr>
          <p:spPr>
            <a:xfrm>
              <a:off x="5715000" y="4191000"/>
              <a:ext cx="1066800" cy="533400"/>
            </a:xfrm>
            <a:prstGeom prst="ellipse">
              <a:avLst/>
            </a:prstGeom>
            <a:solidFill>
              <a:srgbClr val="F0AEAE"/>
            </a:solidFill>
            <a:ln>
              <a:solidFill>
                <a:srgbClr val="D52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3600" y="4267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866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29200" y="4953000"/>
            <a:ext cx="1828800" cy="1219200"/>
            <a:chOff x="5029200" y="4953000"/>
            <a:chExt cx="2438400" cy="1752600"/>
          </a:xfrm>
        </p:grpSpPr>
        <p:sp>
          <p:nvSpPr>
            <p:cNvPr id="17" name="Oval 16"/>
            <p:cNvSpPr/>
            <p:nvPr/>
          </p:nvSpPr>
          <p:spPr>
            <a:xfrm>
              <a:off x="5029200" y="4953000"/>
              <a:ext cx="2438400" cy="175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8" name="Oval 17"/>
            <p:cNvSpPr/>
            <p:nvPr/>
          </p:nvSpPr>
          <p:spPr>
            <a:xfrm>
              <a:off x="5537200" y="5414211"/>
              <a:ext cx="1600201" cy="1187825"/>
            </a:xfrm>
            <a:prstGeom prst="ellipse">
              <a:avLst/>
            </a:prstGeom>
            <a:solidFill>
              <a:srgbClr val="F0AEAE"/>
            </a:solidFill>
            <a:ln>
              <a:solidFill>
                <a:srgbClr val="D52B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05600" y="5105400"/>
              <a:ext cx="522514" cy="499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53200" y="5943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5740400" y="5562601"/>
              <a:ext cx="914400" cy="609601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43600" y="5598695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4847</TotalTime>
  <Words>971</Words>
  <Application>Microsoft Office PowerPoint</Application>
  <PresentationFormat>On-screen Show (4:3)</PresentationFormat>
  <Paragraphs>403</Paragraphs>
  <Slides>19</Slides>
  <Notes>6</Notes>
  <HiddenSlides>0</HiddenSlides>
  <MMClips>16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Clip</vt:lpstr>
      <vt:lpstr>Equation</vt:lpstr>
      <vt:lpstr>Slide 1</vt:lpstr>
      <vt:lpstr>Slide 2</vt:lpstr>
      <vt:lpstr>Slide 3</vt:lpstr>
      <vt:lpstr>HOẠT ĐỘNG MỞ ĐẦU</vt:lpstr>
      <vt:lpstr>HOẠT ĐỘNG MỞ ĐẦU</vt:lpstr>
      <vt:lpstr>TẬP HỢP. CÁC PHÉP TOÁN TẬP HỢP</vt:lpstr>
      <vt:lpstr>TẬP HỢP. CÁC PHÉP TOÁN TẬP HỢP</vt:lpstr>
      <vt:lpstr>TẬP HỢP. CÁC PHÉP TOÁN TẬP HỢP</vt:lpstr>
      <vt:lpstr>TẬP HỢP. CÁC PHÉP TOÁN TẬP HỢP</vt:lpstr>
      <vt:lpstr>TẬP HỢP. CÁC PHÉP TOÁN TẬP HỢP</vt:lpstr>
      <vt:lpstr>TẬP HỢP. CÁC PHÉP TOÁN TẬP HỢP</vt:lpstr>
      <vt:lpstr>TẬP HỢP. CÁC PHÉP TOÁN TẬP HỢP</vt:lpstr>
      <vt:lpstr>Slide 13</vt:lpstr>
      <vt:lpstr>Slide 14</vt:lpstr>
      <vt:lpstr>Slide 15</vt:lpstr>
      <vt:lpstr>Slide 16</vt:lpstr>
      <vt:lpstr>Slide 17</vt:lpstr>
      <vt:lpstr>Bài tập về nhà</vt:lpstr>
      <vt:lpstr>Slide 19</vt:lpstr>
    </vt:vector>
  </TitlesOfParts>
  <Company>TEL:0912520813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DUC TUNG</dc:creator>
  <cp:lastModifiedBy>Huong</cp:lastModifiedBy>
  <cp:revision>290</cp:revision>
  <dcterms:created xsi:type="dcterms:W3CDTF">2007-11-26T06:17:14Z</dcterms:created>
  <dcterms:modified xsi:type="dcterms:W3CDTF">2023-11-28T01:15:29Z</dcterms:modified>
</cp:coreProperties>
</file>